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8" r:id="rId8"/>
    <p:sldId id="269" r:id="rId9"/>
    <p:sldId id="261" r:id="rId10"/>
    <p:sldId id="264" r:id="rId11"/>
    <p:sldId id="272" r:id="rId12"/>
    <p:sldId id="265" r:id="rId13"/>
    <p:sldId id="262" r:id="rId14"/>
    <p:sldId id="273" r:id="rId15"/>
    <p:sldId id="267" r:id="rId16"/>
    <p:sldId id="263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443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543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5937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733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8061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678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565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22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710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801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721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474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324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143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573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863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201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V2200029031" TargetMode="External"/><Relationship Id="rId2" Type="http://schemas.openxmlformats.org/officeDocument/2006/relationships/hyperlink" Target="https://adilet.zan.kz/rus/docs/Z07000031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dilet.zan.kz/rus/docs/V210002346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55" y="377061"/>
            <a:ext cx="11450472" cy="632398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kk-KZ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kk-KZ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Республики Казахстан                              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раннего развития детей»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«Разделение предметно-пространственной среды </a:t>
            </a:r>
          </a:p>
          <a:p>
            <a:pPr algn="ctr"/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центры интересов»</a:t>
            </a:r>
          </a:p>
          <a:p>
            <a:pPr algn="ctr"/>
            <a:r>
              <a:rPr lang="ru-RU" sz="2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4-х лет)</a:t>
            </a:r>
          </a:p>
          <a:p>
            <a:pPr algn="ctr"/>
            <a:endParaRPr lang="ru-RU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  <a:r>
              <a:rPr lang="ru-RU" sz="19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Багыманова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Э.И. </a:t>
            </a:r>
            <a:r>
              <a:rPr lang="ru-RU" sz="19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г.Жезказган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«Ясли-сад «</a:t>
            </a:r>
            <a:r>
              <a:rPr lang="ru-RU" sz="19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9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Есмагамбетова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Н.К. </a:t>
            </a:r>
            <a:r>
              <a:rPr lang="ru-RU" sz="19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г.Жезказган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«Ясли-сад «</a:t>
            </a:r>
            <a:r>
              <a:rPr lang="ru-RU" sz="19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  <a:p>
            <a:pPr algn="ctr"/>
            <a:r>
              <a:rPr lang="ru-RU" sz="19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Улытауская</a:t>
            </a:r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  <a:p>
            <a:pPr algn="ctr"/>
            <a:r>
              <a:rPr lang="ru-RU" sz="19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86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театрализованных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1D27D04-8D97-8DA1-5D93-4EDE4C070B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6" y="1126357"/>
            <a:ext cx="3509666" cy="308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0B82432-A937-BE8A-FF3E-ED83242C3F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04" y="1126356"/>
            <a:ext cx="3774420" cy="308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3266" y="4965427"/>
            <a:ext cx="10784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Театр - волшебный мир, в котором ребенок радуется, играя, а играя, познает окружающее, т.е. театр воздействует на эмоциональный мир ребенка. Проявление у ребенка внимания, интереса, стремления к творчеству требует эмоциональных побуждений, обновляющих впечатлений.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66BA483-1610-36E2-D2A7-FF2DEA6AA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839" y="1126357"/>
            <a:ext cx="3068217" cy="5457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8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сюжетно-ролевых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EE61339-0689-B5B3-D54B-8220A22D28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66" y="914225"/>
            <a:ext cx="2813539" cy="3055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DD6580-9AE2-BE33-D268-F5C66DBA97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82" y="779491"/>
            <a:ext cx="3148485" cy="332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854929-AF16-418F-2246-EC053C8ADD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54" y="683798"/>
            <a:ext cx="2698481" cy="3055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81246" y="4368898"/>
            <a:ext cx="11412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ролевая игра – идеальное поле для приобретения социальных навыков. Такие игры помогают решить многие воспитательные задачи: дети учатся налаживать общение с людьми, понятно излагать просьбу, у них формируются навыки культурного поведения. Но самое главное – дети приобретают новый социальный опыт взаимодействия с другими людьми, который поможет им и в налаживании контактов со сверстниками, и в игровой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1628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уголок. Мобильная библиотека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50B962-C541-7080-3893-9DA0A6AB21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68" y="878573"/>
            <a:ext cx="2911290" cy="188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9BFA125-F218-B8CB-3CD9-A55285C0FD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11" y="2327387"/>
            <a:ext cx="2929171" cy="1733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9541CD-E766-80ED-0D2A-D8DCFB7DED4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582" y="665922"/>
            <a:ext cx="2992148" cy="3021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6BE888B-2BB3-9172-D03C-1CED24B7848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665922"/>
            <a:ext cx="3058578" cy="3021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6371" y="4592330"/>
            <a:ext cx="11419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пополнению книжного уголка. Создание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бруккроссинга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Создания условий для совместного использования книжного уголка родителями и детьми.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Мобильная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- подготовленные педагогами произведения 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кодом быстрого ответа, позволяющие родителям вместе со своими детьми познакомиться с выбранным произведением. </a:t>
            </a:r>
          </a:p>
        </p:txBody>
      </p:sp>
    </p:spTree>
    <p:extLst>
      <p:ext uri="{BB962C8B-B14F-4D97-AF65-F5344CB8AC3E}">
        <p14:creationId xmlns="" xmlns:p14="http://schemas.microsoft.com/office/powerpoint/2010/main" val="32313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конструирования и робототехники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AutoShape 2" descr="blob:https://web.whatsapp.com/03863088-9d63-48ab-82cc-1a83a0f3bd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Админ\Desktop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25" y="1394385"/>
            <a:ext cx="3301687" cy="3398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Админ\Desktop\2.jpe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53" y="1261906"/>
            <a:ext cx="2891341" cy="3536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Админ\Desktop\3.jpe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5" y="1330804"/>
            <a:ext cx="2783036" cy="3398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0373" y="5219826"/>
            <a:ext cx="11033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Занимаясь конструированием и робототехникой в детском саду ,дети получают  первые навыки программирования и конструирования, знания об устройстве и работе машин и механизмов. Малыши учатся работать в команде и презентовать готовый проект, эти навыки пригодятся им в дальнейшем в школе.</a:t>
            </a:r>
          </a:p>
        </p:txBody>
      </p:sp>
    </p:spTree>
    <p:extLst>
      <p:ext uri="{BB962C8B-B14F-4D97-AF65-F5344CB8AC3E}">
        <p14:creationId xmlns="" xmlns:p14="http://schemas.microsoft.com/office/powerpoint/2010/main" val="30443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творчества</a:t>
            </a:r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811C192-155E-F679-6633-8A4D17210D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15" y="1180214"/>
            <a:ext cx="2809917" cy="3026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E8344DB-D8BF-FA41-3357-8EF6913B16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69" y="1069471"/>
            <a:ext cx="3125973" cy="305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1632D5C-AF26-9B45-E4DC-74CC21EBFC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96" y="1095153"/>
            <a:ext cx="3455581" cy="3026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7202" y="4525177"/>
            <a:ext cx="11114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художественного творчества позволяет каждому ребёнку найти  деятельность по душе, поверить в свои силы и способности, побуждает к самостоятельным активным действиям ребёнка, где побуждает не взрослый, а предметный мир, так как она насыщена тем многообразием игрового и дидактического материала, который действительно оставляет за ребёнком свободу выбора.</a:t>
            </a:r>
          </a:p>
        </p:txBody>
      </p:sp>
    </p:spTree>
    <p:extLst>
      <p:ext uri="{BB962C8B-B14F-4D97-AF65-F5344CB8AC3E}">
        <p14:creationId xmlns="" xmlns:p14="http://schemas.microsoft.com/office/powerpoint/2010/main" val="9579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Уголок уединения</a:t>
            </a:r>
            <a:endParaRPr lang="ru-RU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841BB95-4D12-042F-FB8F-6A35E7FC74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75" y="1181687"/>
            <a:ext cx="3002181" cy="359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F0DE75F-2174-4822-3E54-F2158D79BC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0" y="1181686"/>
            <a:ext cx="3026513" cy="359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3BFF15E-376D-DAC3-73DB-90F3277DDF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12" y="1181687"/>
            <a:ext cx="2902818" cy="359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4288" y="5050213"/>
            <a:ext cx="11380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уединения наполнен предметами, к которым ребёнок испытывает тёплые чувства, мягкие красивые подушки и игрушки позволят малышу отвлечься и расслабиться. Научить ребёнка выражать свой гнев в приемлемой, безопасной форме, предупредить чрезмерное возбуждение нервной системы, что чревато переутомлением.</a:t>
            </a:r>
          </a:p>
        </p:txBody>
      </p:sp>
    </p:spTree>
    <p:extLst>
      <p:ext uri="{BB962C8B-B14F-4D97-AF65-F5344CB8AC3E}">
        <p14:creationId xmlns="" xmlns:p14="http://schemas.microsoft.com/office/powerpoint/2010/main" val="15314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науки и природы</a:t>
            </a:r>
            <a:endParaRPr lang="ru-RU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EB9E519-95BC-5194-764F-0DDC7DFB05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4" y="429066"/>
            <a:ext cx="2582282" cy="2516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E758BCD-4F25-7264-418A-79CD1D179A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1" y="1985669"/>
            <a:ext cx="2964599" cy="253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B2911B8-0869-16D6-B7F0-18C9F55514B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53" y="547654"/>
            <a:ext cx="2856077" cy="2876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2F0AA7-C8CB-9C1F-879C-EE2E10BC699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91" y="2037325"/>
            <a:ext cx="3321440" cy="248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89860" y="4783295"/>
            <a:ext cx="11539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- прирожденные исследователи, активно собирающие информацию о своем окружении. Они пытаются понять свой мир с помощью наблюдений и экспериментирования. Естественная любознательность детей переходит в деятельность познания. Очень важно, чтобы маленькие дети участвовали в самом процессе исследования.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науки принципиально важен для программы, ориентированной на ребенка, хотя бы потому, что один из важнейших её принципов - обучение через собственный опыт, пробы и открытия.</a:t>
            </a:r>
          </a:p>
        </p:txBody>
      </p:sp>
    </p:spTree>
    <p:extLst>
      <p:ext uri="{BB962C8B-B14F-4D97-AF65-F5344CB8AC3E}">
        <p14:creationId xmlns="" xmlns:p14="http://schemas.microsoft.com/office/powerpoint/2010/main" val="40498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Повышение интереса: Центры интересов могут значительно повысить вовлеченность детей в образовательный процесс.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Развитие навыков: коммуникации, креативности, а также навыки работы в команде.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Улучшение условий: Создание уютного и функционального пространства способствует положительному психологическому климату в группе.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Разделение предметно-пространственной среды на центры интересов является важным шагом к созданию развивающей среды. Он не только способствует личностному и социальному развитию, но и делает процесс обучения более интересным, увлекательным, а также позволяет дошкольной организации постоянно совершенствовать профессиональное мастерство педагогов, повышать качество образовательного процесса, иметь высокий рейтинг и доверие у родителей.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Развивающая среда выступает в качестве стимулятора, она обогащает личностное развитие, содействует раннему проявлению многогранных способностей. Иными словами, предметно-пространственная среда развития – это организация пространства с применением оборудования и прочего оснащения с целью развития, и безопасного психического благополучия ребенка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13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использованной  литературы:</a:t>
            </a:r>
            <a:endParaRPr lang="ru-RU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1.Закон Республики Казахстан «Об образовании»                                                      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https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://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adilet.zan.kz/rus/docs/Z070000319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2. Государственного общеобразовательного стандарта дошкольного воспитания и обучения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https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://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adilet.zan.kz/rus/docs/V2200029031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правила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hlinkClick r:id="rId4"/>
              </a:rPr>
              <a:t>https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hlinkClick r:id="rId4"/>
              </a:rPr>
              <a:t>://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hlinkClick r:id="rId4"/>
              </a:rPr>
              <a:t>adilet.zan.kz/rus/docs/V2100023469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4.</a:t>
            </a:r>
            <a:r>
              <a:rPr lang="ru-RU" dirty="0" smtClean="0"/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Инструктивно-методическое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по организации воспитательно-образовательного процесса в дошкольных организациях и предшкольных классов РК на 2024-2025 учебный год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«Институт раннего развития детей» Министерства просвещения Республики Казахстан (протокол №5 от 17 июня 2024 года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5.Артамонова О. Предметно-пространственная среда: ее роль в развитии личности. Дошкольное воспитание.-М.,2016, № 4.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46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104" y="436729"/>
            <a:ext cx="10467833" cy="5691116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pPr lvl="0" algn="l">
              <a:spcBef>
                <a:spcPts val="0"/>
              </a:spcBef>
            </a:pPr>
            <a:endParaRPr lang="ru-RU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Введение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Основная часть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2.1  Формы и методы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и организации предметно-пространственной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для детей 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2.2  Требования к предметно-пространственной среде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2.3   Правила создания предметно-пространственной среды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Заключение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Список использованной литературы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17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детей с помощью специально организованной среды в соответствии с их индивидуальными особенностями, способностями и возможностями.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оптимальных условий, обеспечивающих физическое, интеллектуальное и личностное развитие воспитанников, в том числе для воспитанников с особыми образовательными потребностями и индивидуальными возможностями.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Возможность выбора видов и участников совместной деятельности детей.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Насыщенность, доступность, вариативность и безопасность игровых зон.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78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                         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Предметно-пространственная развивающая среда – это система условий, обеспечивающая личностное, эмоциональное, социальное и интеллектуальное развитие детей дошкольного возраста.  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ГОС ДВО РК   предметно- развивающая среда является одним из условий реализации типовой учебной программы дошкольного воспитания и обучения, к которой предъявляется ряд требований.  Сегодня система дошкольного образования проживает период серьезного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обновления. Вместе с этим изменились формы организации образовательной деятельности, существенно изменилась социокультурная среда, в которой растут современные дети. Меняется всё, и сам ребенок, неизменным остается одно — предметно-развивающая среда в ДО. Мы живем в век стремительного развития информационных технологий, которые вносят свои коррективы даже в такие традиционные сферы, как детская игра и игрушка, а значит и соответственно в предметно-развивающую среду. Вопрос организации предметно-развивающей среды ДО на сегодняшний день наиболее актуален, так как важным критерием оценки деятельности дошкольной организации по ГОСО является созданная предметно-развивающая среда.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DC55480-C667-5E77-CAD0-6B045633BB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4466493"/>
            <a:ext cx="4147931" cy="2292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D11C6AF-5B68-4BD9-D482-5A35971464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69" y="4373727"/>
            <a:ext cx="4346714" cy="2384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091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91BEC2C-21E3-D084-9A7C-8FC156EBF706}"/>
              </a:ext>
            </a:extLst>
          </p:cNvPr>
          <p:cNvSpPr/>
          <p:nvPr/>
        </p:nvSpPr>
        <p:spPr>
          <a:xfrm>
            <a:off x="3829878" y="795130"/>
            <a:ext cx="3909392" cy="29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и методы для создания предметно-пространственной среды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1DAD022-1985-25B9-E702-CBBC4BFD5DD2}"/>
              </a:ext>
            </a:extLst>
          </p:cNvPr>
          <p:cNvSpPr/>
          <p:nvPr/>
        </p:nvSpPr>
        <p:spPr>
          <a:xfrm>
            <a:off x="432332" y="2579109"/>
            <a:ext cx="1709530" cy="38298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Разделение пространства на различные игровые зоны, такие как уголок строительства, уголок творчества, зона сюжетно-ролевых игр и т.д.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B7945EF3-9D61-826F-48DA-1E88D455C91C}"/>
              </a:ext>
            </a:extLst>
          </p:cNvPr>
          <p:cNvSpPr/>
          <p:nvPr/>
        </p:nvSpPr>
        <p:spPr>
          <a:xfrm>
            <a:off x="2688310" y="2579109"/>
            <a:ext cx="1709530" cy="38298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небольших уголков природы с растениями, аквариумами и гербариями для изучения и наблюдения.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4622BC4F-D957-F56D-578A-25C5230AFDCB}"/>
              </a:ext>
            </a:extLst>
          </p:cNvPr>
          <p:cNvSpPr/>
          <p:nvPr/>
        </p:nvSpPr>
        <p:spPr>
          <a:xfrm>
            <a:off x="4962122" y="2579109"/>
            <a:ext cx="1934818" cy="38298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Обустройство зон для активных игр и физической активности, включая мягкие маты, спортивные снаряды и мини-спортплощадки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BEB019AF-0A56-647E-7E5F-A9E44B09AF70}"/>
              </a:ext>
            </a:extLst>
          </p:cNvPr>
          <p:cNvSpPr/>
          <p:nvPr/>
        </p:nvSpPr>
        <p:spPr>
          <a:xfrm>
            <a:off x="7400523" y="2577224"/>
            <a:ext cx="1934817" cy="38298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 для тихих игр и отдыха, где дети могут побыть наедине или провести время с книгой.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A4B50EE1-9755-BFF9-7DFC-4A25A18095A4}"/>
              </a:ext>
            </a:extLst>
          </p:cNvPr>
          <p:cNvSpPr/>
          <p:nvPr/>
        </p:nvSpPr>
        <p:spPr>
          <a:xfrm>
            <a:off x="9777586" y="2577223"/>
            <a:ext cx="2134894" cy="38298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Зона национальных ценностей.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Зоны с развивающими материалами, играми, книгами, которые стимулируют познавательную деятельность.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0460A58B-0941-E227-AC42-5AEFA00B14D7}"/>
              </a:ext>
            </a:extLst>
          </p:cNvPr>
          <p:cNvSpPr/>
          <p:nvPr/>
        </p:nvSpPr>
        <p:spPr>
          <a:xfrm>
            <a:off x="441248" y="1681141"/>
            <a:ext cx="1691697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Игровые центры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16413A5-8C56-EC6D-4BE6-202E9D7BC2F7}"/>
              </a:ext>
            </a:extLst>
          </p:cNvPr>
          <p:cNvSpPr/>
          <p:nvPr/>
        </p:nvSpPr>
        <p:spPr>
          <a:xfrm>
            <a:off x="2743200" y="1681141"/>
            <a:ext cx="1691697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Природные центры: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59134AF7-EACE-F9B3-F65D-22F229A105E6}"/>
              </a:ext>
            </a:extLst>
          </p:cNvPr>
          <p:cNvSpPr/>
          <p:nvPr/>
        </p:nvSpPr>
        <p:spPr>
          <a:xfrm>
            <a:off x="4988626" y="1672560"/>
            <a:ext cx="1834610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Спортивные центры: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E9A827AE-A2AF-9621-45D5-C34614250841}"/>
              </a:ext>
            </a:extLst>
          </p:cNvPr>
          <p:cNvSpPr/>
          <p:nvPr/>
        </p:nvSpPr>
        <p:spPr>
          <a:xfrm>
            <a:off x="7450626" y="1681141"/>
            <a:ext cx="1834610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Уголки уединения: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59B29161-D797-1AD2-9415-E01E85B11287}"/>
              </a:ext>
            </a:extLst>
          </p:cNvPr>
          <p:cNvSpPr/>
          <p:nvPr/>
        </p:nvSpPr>
        <p:spPr>
          <a:xfrm>
            <a:off x="9777586" y="1681141"/>
            <a:ext cx="2134894" cy="627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Образовательные центры: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7945E79E-12B6-A4D3-E952-BD7A9FD2C666}"/>
              </a:ext>
            </a:extLst>
          </p:cNvPr>
          <p:cNvCxnSpPr/>
          <p:nvPr/>
        </p:nvCxnSpPr>
        <p:spPr>
          <a:xfrm flipH="1">
            <a:off x="2132945" y="1086678"/>
            <a:ext cx="1060829" cy="37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1E5C8BD6-EEC6-A0EC-BBF1-DD03C332D670}"/>
              </a:ext>
            </a:extLst>
          </p:cNvPr>
          <p:cNvCxnSpPr/>
          <p:nvPr/>
        </p:nvCxnSpPr>
        <p:spPr>
          <a:xfrm flipH="1">
            <a:off x="3829878" y="1205948"/>
            <a:ext cx="159026" cy="35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135FD9C9-A481-9F2D-096D-A2AD34E5E88B}"/>
              </a:ext>
            </a:extLst>
          </p:cNvPr>
          <p:cNvCxnSpPr/>
          <p:nvPr/>
        </p:nvCxnSpPr>
        <p:spPr>
          <a:xfrm>
            <a:off x="5791200" y="1205948"/>
            <a:ext cx="0" cy="35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57084C1C-E120-E64F-1300-2DD648E78611}"/>
              </a:ext>
            </a:extLst>
          </p:cNvPr>
          <p:cNvCxnSpPr/>
          <p:nvPr/>
        </p:nvCxnSpPr>
        <p:spPr>
          <a:xfrm>
            <a:off x="7606748" y="1205948"/>
            <a:ext cx="251791" cy="35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47E93483-BC5D-5F7F-302E-E49CCD46E83D}"/>
              </a:ext>
            </a:extLst>
          </p:cNvPr>
          <p:cNvCxnSpPr/>
          <p:nvPr/>
        </p:nvCxnSpPr>
        <p:spPr>
          <a:xfrm>
            <a:off x="8216348" y="1086678"/>
            <a:ext cx="1561238" cy="42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10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106017"/>
            <a:ext cx="10958731" cy="6322918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</a:t>
            </a:r>
          </a:p>
          <a:p>
            <a:pPr algn="ctr"/>
            <a:endParaRPr lang="ru-RU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="" xmlns:a16="http://schemas.microsoft.com/office/drawing/2014/main" id="{5BC798C2-6F26-AAC7-265C-2372502273F5}"/>
              </a:ext>
            </a:extLst>
          </p:cNvPr>
          <p:cNvSpPr/>
          <p:nvPr/>
        </p:nvSpPr>
        <p:spPr>
          <a:xfrm>
            <a:off x="264980" y="697547"/>
            <a:ext cx="2601516" cy="91007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Модульное обучение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узел 4">
            <a:extLst>
              <a:ext uri="{FF2B5EF4-FFF2-40B4-BE49-F238E27FC236}">
                <a16:creationId xmlns="" xmlns:a16="http://schemas.microsoft.com/office/drawing/2014/main" id="{5C4236F3-E29C-EB8F-C4A4-F7E802E89930}"/>
              </a:ext>
            </a:extLst>
          </p:cNvPr>
          <p:cNvSpPr/>
          <p:nvPr/>
        </p:nvSpPr>
        <p:spPr>
          <a:xfrm>
            <a:off x="264980" y="1697147"/>
            <a:ext cx="2703508" cy="9100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технологии: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="" xmlns:a16="http://schemas.microsoft.com/office/drawing/2014/main" id="{459AF764-BD9F-2671-4B58-0F66F3916CB0}"/>
              </a:ext>
            </a:extLst>
          </p:cNvPr>
          <p:cNvSpPr/>
          <p:nvPr/>
        </p:nvSpPr>
        <p:spPr>
          <a:xfrm>
            <a:off x="264979" y="2727691"/>
            <a:ext cx="2703507" cy="91007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Сенсорные материалы</a:t>
            </a:r>
            <a:endParaRPr lang="ru-RU" dirty="0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="" xmlns:a16="http://schemas.microsoft.com/office/drawing/2014/main" id="{273D57DB-54AB-C5B6-675F-5FEBFA0A9381}"/>
              </a:ext>
            </a:extLst>
          </p:cNvPr>
          <p:cNvSpPr/>
          <p:nvPr/>
        </p:nvSpPr>
        <p:spPr>
          <a:xfrm>
            <a:off x="304120" y="3767832"/>
            <a:ext cx="2625224" cy="99000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Педагогическое взаимодействие</a:t>
            </a:r>
            <a:endParaRPr lang="ru-RU" dirty="0"/>
          </a:p>
        </p:txBody>
      </p:sp>
      <p:sp>
        <p:nvSpPr>
          <p:cNvPr id="7" name="Блок-схема: узел 6">
            <a:extLst>
              <a:ext uri="{FF2B5EF4-FFF2-40B4-BE49-F238E27FC236}">
                <a16:creationId xmlns="" xmlns:a16="http://schemas.microsoft.com/office/drawing/2014/main" id="{F09A2520-C584-9603-5B6F-072288DF5C2E}"/>
              </a:ext>
            </a:extLst>
          </p:cNvPr>
          <p:cNvSpPr/>
          <p:nvPr/>
        </p:nvSpPr>
        <p:spPr>
          <a:xfrm>
            <a:off x="304120" y="4905735"/>
            <a:ext cx="2664366" cy="990003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1882AA-A9E0-89EA-EE6B-B0B69D6D7387}"/>
              </a:ext>
            </a:extLst>
          </p:cNvPr>
          <p:cNvSpPr txBox="1"/>
          <p:nvPr/>
        </p:nvSpPr>
        <p:spPr>
          <a:xfrm>
            <a:off x="3254229" y="879195"/>
            <a:ext cx="7766935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модульных пространств, которые могут легко трансформироваться в зависимости от потребностей детей и учебных задач.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F96093-821A-6BA3-9DD7-248FBCA9D11C}"/>
              </a:ext>
            </a:extLst>
          </p:cNvPr>
          <p:cNvSpPr txBox="1"/>
          <p:nvPr/>
        </p:nvSpPr>
        <p:spPr>
          <a:xfrm>
            <a:off x="3254229" y="1816962"/>
            <a:ext cx="6102626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интерактивных досок, планшетов и других технологий для расширения образовательного процесса.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B9F6A23-5A28-D3C2-B7CD-8F88F9232041}"/>
              </a:ext>
            </a:extLst>
          </p:cNvPr>
          <p:cNvSpPr txBox="1"/>
          <p:nvPr/>
        </p:nvSpPr>
        <p:spPr>
          <a:xfrm>
            <a:off x="3254229" y="2847506"/>
            <a:ext cx="7267997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разнообразных сенсорных материалов, таких как песок, вода, глина, для тактильного и сенсорного развития.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B48F48-4AA8-3BF3-36D0-399A51719150}"/>
              </a:ext>
            </a:extLst>
          </p:cNvPr>
          <p:cNvSpPr txBox="1"/>
          <p:nvPr/>
        </p:nvSpPr>
        <p:spPr>
          <a:xfrm>
            <a:off x="3302013" y="4940424"/>
            <a:ext cx="7267996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участие взрослых в организованной деятельности, создание условий для свободной игры и инициирования детьми своих собственных проектов.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E5FEAA1-E8BB-B8A0-7BF7-84E4BE8F350A}"/>
              </a:ext>
            </a:extLst>
          </p:cNvPr>
          <p:cNvSpPr txBox="1"/>
          <p:nvPr/>
        </p:nvSpPr>
        <p:spPr>
          <a:xfrm>
            <a:off x="3233476" y="3819445"/>
            <a:ext cx="6102626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коротких проектов, где дети вместе создают что-то, будь то садик в уголке природы или макет города.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3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119270"/>
            <a:ext cx="10958731" cy="6738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439BA46-4CE2-5CCF-165B-A96508F0306F}"/>
              </a:ext>
            </a:extLst>
          </p:cNvPr>
          <p:cNvSpPr/>
          <p:nvPr/>
        </p:nvSpPr>
        <p:spPr>
          <a:xfrm>
            <a:off x="3538330" y="318052"/>
            <a:ext cx="4731027" cy="5433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предметно-пространственной развивающей среде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72E3E63-C282-0EEF-5290-C9BB11E0587C}"/>
              </a:ext>
            </a:extLst>
          </p:cNvPr>
          <p:cNvSpPr/>
          <p:nvPr/>
        </p:nvSpPr>
        <p:spPr>
          <a:xfrm>
            <a:off x="1270368" y="1323461"/>
            <a:ext cx="8733181" cy="5507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Типовой программы и образовательных (вариативных, индивидуальных, адаптированных, дополнительных) программ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8937254-F19A-4B5B-0E21-6D6CD0812412}"/>
              </a:ext>
            </a:extLst>
          </p:cNvPr>
          <p:cNvSpPr/>
          <p:nvPr/>
        </p:nvSpPr>
        <p:spPr>
          <a:xfrm>
            <a:off x="1507067" y="2015094"/>
            <a:ext cx="8259785" cy="5507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всех помещений групповой комнаты, игр, игрушек, материалов, инструментов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BA8009C-BF1D-9FCF-77D7-D5D1C94A6E0F}"/>
              </a:ext>
            </a:extLst>
          </p:cNvPr>
          <p:cNvSpPr/>
          <p:nvPr/>
        </p:nvSpPr>
        <p:spPr>
          <a:xfrm>
            <a:off x="3306416" y="5214083"/>
            <a:ext cx="4962941" cy="3975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насыщенность, содержательность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F4BE2CB-6807-903F-2648-D51AED8B9CD8}"/>
              </a:ext>
            </a:extLst>
          </p:cNvPr>
          <p:cNvSpPr/>
          <p:nvPr/>
        </p:nvSpPr>
        <p:spPr>
          <a:xfrm>
            <a:off x="2425148" y="3318886"/>
            <a:ext cx="6626086" cy="4594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возрасту детей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1DCD7CC-AE11-6704-8897-24FE47533382}"/>
              </a:ext>
            </a:extLst>
          </p:cNvPr>
          <p:cNvSpPr/>
          <p:nvPr/>
        </p:nvSpPr>
        <p:spPr>
          <a:xfrm>
            <a:off x="2723321" y="3938616"/>
            <a:ext cx="6129130" cy="4594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многообразие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A9C1774-5041-E01A-F9EC-8CFB50FE701E}"/>
              </a:ext>
            </a:extLst>
          </p:cNvPr>
          <p:cNvSpPr/>
          <p:nvPr/>
        </p:nvSpPr>
        <p:spPr>
          <a:xfrm>
            <a:off x="3021495" y="4558346"/>
            <a:ext cx="5565913" cy="4594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вариативность видов детской деятельности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1BC65EE-88CB-F807-ED74-A3EB8BCDAC5A}"/>
              </a:ext>
            </a:extLst>
          </p:cNvPr>
          <p:cNvSpPr/>
          <p:nvPr/>
        </p:nvSpPr>
        <p:spPr>
          <a:xfrm>
            <a:off x="2014330" y="2671377"/>
            <a:ext cx="7447722" cy="48727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обустройство мест отдыха или уединенной игры детей для поддержки благополучного эмоционального состояния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7F0CC4B4-080E-79D0-669F-49577B8D1F76}"/>
              </a:ext>
            </a:extLst>
          </p:cNvPr>
          <p:cNvSpPr/>
          <p:nvPr/>
        </p:nvSpPr>
        <p:spPr>
          <a:xfrm>
            <a:off x="3538330" y="5751042"/>
            <a:ext cx="4532244" cy="45949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многофункциональность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028D762-56EA-A636-AC77-63E1529CEB5D}"/>
              </a:ext>
            </a:extLst>
          </p:cNvPr>
          <p:cNvSpPr/>
          <p:nvPr/>
        </p:nvSpPr>
        <p:spPr>
          <a:xfrm>
            <a:off x="3806686" y="6341165"/>
            <a:ext cx="3962400" cy="39756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трансформируемость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6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создании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предметно-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пространственной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04BE0E14-EC9C-26FC-0FC6-E567EF159ED0}"/>
              </a:ext>
            </a:extLst>
          </p:cNvPr>
          <p:cNvSpPr/>
          <p:nvPr/>
        </p:nvSpPr>
        <p:spPr>
          <a:xfrm>
            <a:off x="197596" y="884703"/>
            <a:ext cx="2067950" cy="303966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ыполнение образовательных, развивающих, воспитывающих, стимулирующую, организованных, коммуникативных функции.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47AB6FC-2C75-49FD-38C5-78063885B646}"/>
              </a:ext>
            </a:extLst>
          </p:cNvPr>
          <p:cNvSpPr/>
          <p:nvPr/>
        </p:nvSpPr>
        <p:spPr>
          <a:xfrm>
            <a:off x="2495157" y="1511426"/>
            <a:ext cx="2015074" cy="31230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ибкое использование пространства, удовлетворение потребностей и интересов ребенка 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8DAFC570-2BA2-3C9D-D171-91DC9199E3FE}"/>
              </a:ext>
            </a:extLst>
          </p:cNvPr>
          <p:cNvSpPr/>
          <p:nvPr/>
        </p:nvSpPr>
        <p:spPr>
          <a:xfrm>
            <a:off x="4739843" y="2173458"/>
            <a:ext cx="2015074" cy="30175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орма и дизайн предметов ориентированы на безопасность и возраст детей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AA12404F-CA30-21E0-3EB7-9A6058974460}"/>
              </a:ext>
            </a:extLst>
          </p:cNvPr>
          <p:cNvSpPr/>
          <p:nvPr/>
        </p:nvSpPr>
        <p:spPr>
          <a:xfrm>
            <a:off x="7001752" y="2706329"/>
            <a:ext cx="2322336" cy="33692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читывание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4EC65E48-5512-1DD9-A0C3-B67217F90768}"/>
              </a:ext>
            </a:extLst>
          </p:cNvPr>
          <p:cNvSpPr/>
          <p:nvPr/>
        </p:nvSpPr>
        <p:spPr>
          <a:xfrm>
            <a:off x="9517845" y="3429000"/>
            <a:ext cx="2137887" cy="32496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зависимости от возрастных особенностей детей, периода обучения, образовательной программы.        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ссылка на другую страницу 12">
            <a:extLst>
              <a:ext uri="{FF2B5EF4-FFF2-40B4-BE49-F238E27FC236}">
                <a16:creationId xmlns="" xmlns:a16="http://schemas.microsoft.com/office/drawing/2014/main" id="{A6F80181-09CE-48AB-3A54-908360DF6D8A}"/>
              </a:ext>
            </a:extLst>
          </p:cNvPr>
          <p:cNvSpPr/>
          <p:nvPr/>
        </p:nvSpPr>
        <p:spPr>
          <a:xfrm>
            <a:off x="1012610" y="379829"/>
            <a:ext cx="437922" cy="364337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4" name="Блок-схема: ссылка на другую страницу 13">
            <a:extLst>
              <a:ext uri="{FF2B5EF4-FFF2-40B4-BE49-F238E27FC236}">
                <a16:creationId xmlns="" xmlns:a16="http://schemas.microsoft.com/office/drawing/2014/main" id="{C7E18D6B-E39A-318C-CF9B-A7671114DC48}"/>
              </a:ext>
            </a:extLst>
          </p:cNvPr>
          <p:cNvSpPr/>
          <p:nvPr/>
        </p:nvSpPr>
        <p:spPr>
          <a:xfrm>
            <a:off x="3319975" y="884703"/>
            <a:ext cx="422031" cy="493931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5" name="Блок-схема: ссылка на другую страницу 14">
            <a:extLst>
              <a:ext uri="{FF2B5EF4-FFF2-40B4-BE49-F238E27FC236}">
                <a16:creationId xmlns="" xmlns:a16="http://schemas.microsoft.com/office/drawing/2014/main" id="{E8C4CD3E-8E6D-980C-8839-3A0FE802FF0F}"/>
              </a:ext>
            </a:extLst>
          </p:cNvPr>
          <p:cNvSpPr/>
          <p:nvPr/>
        </p:nvSpPr>
        <p:spPr>
          <a:xfrm>
            <a:off x="5542672" y="1511426"/>
            <a:ext cx="450166" cy="542457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Блок-схема: ссылка на другую страницу 15">
            <a:extLst>
              <a:ext uri="{FF2B5EF4-FFF2-40B4-BE49-F238E27FC236}">
                <a16:creationId xmlns="" xmlns:a16="http://schemas.microsoft.com/office/drawing/2014/main" id="{9D546A7D-AA32-5F71-0E53-BA17028CF33A}"/>
              </a:ext>
            </a:extLst>
          </p:cNvPr>
          <p:cNvSpPr/>
          <p:nvPr/>
        </p:nvSpPr>
        <p:spPr>
          <a:xfrm>
            <a:off x="7807569" y="2053883"/>
            <a:ext cx="450166" cy="542457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7" name="Блок-схема: ссылка на другую страницу 16">
            <a:extLst>
              <a:ext uri="{FF2B5EF4-FFF2-40B4-BE49-F238E27FC236}">
                <a16:creationId xmlns="" xmlns:a16="http://schemas.microsoft.com/office/drawing/2014/main" id="{DF5CC6EC-F762-92FE-D6B3-FED2186292BE}"/>
              </a:ext>
            </a:extLst>
          </p:cNvPr>
          <p:cNvSpPr/>
          <p:nvPr/>
        </p:nvSpPr>
        <p:spPr>
          <a:xfrm>
            <a:off x="10297551" y="2760785"/>
            <a:ext cx="520504" cy="601394"/>
          </a:xfrm>
          <a:prstGeom prst="flowChartOffpage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16075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66" y="379829"/>
            <a:ext cx="10958731" cy="6049106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национальных ценностей</a:t>
            </a:r>
          </a:p>
          <a:p>
            <a:pPr algn="ctr"/>
            <a:endParaRPr lang="ru-RU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E30DFBE-713E-2697-5FD9-E348FC5B3C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12" y="1085655"/>
            <a:ext cx="3248155" cy="3826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9E5635-BF93-7E25-EA11-186B4A18B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001"/>
            <a:ext cx="3483882" cy="3826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CB2F73B-BFAE-BB13-B419-298F06FCF7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92" y="1085655"/>
            <a:ext cx="3809201" cy="3826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83679" y="5444169"/>
            <a:ext cx="9817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национальных ценностей -это создание условий для всестороннего развития духовного потенциала ребенка , основанных на национальных ценностях и культурных традициях в процессе дошкольного воспитания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8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805</TotalTime>
  <Words>1053</Words>
  <Application>Microsoft Office PowerPoint</Application>
  <PresentationFormat>Произвольный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гульбика</dc:creator>
  <cp:lastModifiedBy>Home</cp:lastModifiedBy>
  <cp:revision>43</cp:revision>
  <dcterms:created xsi:type="dcterms:W3CDTF">2024-12-09T02:42:59Z</dcterms:created>
  <dcterms:modified xsi:type="dcterms:W3CDTF">2025-03-05T05:15:34Z</dcterms:modified>
</cp:coreProperties>
</file>