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90" r:id="rId1"/>
  </p:sldMasterIdLst>
  <p:notesMasterIdLst>
    <p:notesMasterId r:id="rId14"/>
  </p:notesMasterIdLst>
  <p:sldIdLst>
    <p:sldId id="258" r:id="rId2"/>
    <p:sldId id="259" r:id="rId3"/>
    <p:sldId id="318" r:id="rId4"/>
    <p:sldId id="314" r:id="rId5"/>
    <p:sldId id="316" r:id="rId6"/>
    <p:sldId id="309" r:id="rId7"/>
    <p:sldId id="322" r:id="rId8"/>
    <p:sldId id="321" r:id="rId9"/>
    <p:sldId id="313" r:id="rId10"/>
    <p:sldId id="312" r:id="rId11"/>
    <p:sldId id="323" r:id="rId12"/>
    <p:sldId id="317" r:id="rId13"/>
  </p:sldIdLst>
  <p:sldSz cx="9144000" cy="6858000" type="screen4x3"/>
  <p:notesSz cx="6888163" cy="96234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8065A"/>
    <a:srgbClr val="4F6228"/>
    <a:srgbClr val="0033CC"/>
    <a:srgbClr val="0000CC"/>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3" autoAdjust="0"/>
    <p:restoredTop sz="83124" autoAdjust="0"/>
  </p:normalViewPr>
  <p:slideViewPr>
    <p:cSldViewPr>
      <p:cViewPr varScale="1">
        <p:scale>
          <a:sx n="60" d="100"/>
          <a:sy n="60" d="100"/>
        </p:scale>
        <p:origin x="-1632"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3DC8FF-FF9F-451F-80CD-362CFA532416}" type="doc">
      <dgm:prSet loTypeId="urn:microsoft.com/office/officeart/2005/8/layout/cycle3" loCatId="cycle" qsTypeId="urn:microsoft.com/office/officeart/2005/8/quickstyle/3d3" qsCatId="3D" csTypeId="urn:microsoft.com/office/officeart/2005/8/colors/colorful1#1" csCatId="colorful" phldr="1"/>
      <dgm:spPr/>
      <dgm:t>
        <a:bodyPr/>
        <a:lstStyle/>
        <a:p>
          <a:endParaRPr lang="en-US"/>
        </a:p>
      </dgm:t>
    </dgm:pt>
    <dgm:pt modelId="{F5E4B68E-2F6E-4BDD-A27B-3B9A470D3F5F}">
      <dgm:prSet phldrT="[Текст]" custT="1"/>
      <dgm:spPr/>
      <dgm:t>
        <a:bodyPr/>
        <a:lstStyle/>
        <a:p>
          <a:r>
            <a:rPr lang="kk-KZ" sz="3200" b="1" u="sng" dirty="0" smtClean="0">
              <a:solidFill>
                <a:srgbClr val="FFFF00"/>
              </a:solidFill>
              <a:latin typeface="Times New Roman" panose="02020603050405020304" pitchFamily="18" charset="0"/>
              <a:cs typeface="Times New Roman" panose="02020603050405020304" pitchFamily="18" charset="0"/>
            </a:rPr>
            <a:t>«Асханалық бұрыш»</a:t>
          </a:r>
          <a:endParaRPr lang="en-US" sz="3200" b="1" u="sng" dirty="0">
            <a:solidFill>
              <a:srgbClr val="FFFF00"/>
            </a:solidFill>
            <a:latin typeface="Times New Roman" panose="02020603050405020304" pitchFamily="18" charset="0"/>
            <a:cs typeface="Times New Roman" panose="02020603050405020304" pitchFamily="18" charset="0"/>
          </a:endParaRPr>
        </a:p>
      </dgm:t>
    </dgm:pt>
    <dgm:pt modelId="{BF2DCECF-BAD0-41FE-ADCA-169375000C4E}" type="parTrans" cxnId="{0BCA1056-0096-4E28-8A69-8D1DF5203F2E}">
      <dgm:prSet/>
      <dgm:spPr/>
      <dgm:t>
        <a:bodyPr/>
        <a:lstStyle/>
        <a:p>
          <a:endParaRPr lang="en-US"/>
        </a:p>
      </dgm:t>
    </dgm:pt>
    <dgm:pt modelId="{F6A156CF-A3B0-4C29-B259-4BA8245ECBFF}" type="sibTrans" cxnId="{0BCA1056-0096-4E28-8A69-8D1DF5203F2E}">
      <dgm:prSet/>
      <dgm:spPr/>
      <dgm:t>
        <a:bodyPr/>
        <a:lstStyle/>
        <a:p>
          <a:endParaRPr lang="en-US"/>
        </a:p>
      </dgm:t>
    </dgm:pt>
    <dgm:pt modelId="{29DB01D2-6599-4DA8-9E61-DD46F6B68F1C}">
      <dgm:prSet phldrT="[Текст]" custT="1"/>
      <dgm:spPr/>
      <dgm:t>
        <a:bodyPr/>
        <a:lstStyle/>
        <a:p>
          <a:r>
            <a:rPr lang="kk-KZ" sz="2800" b="1" dirty="0" smtClean="0">
              <a:solidFill>
                <a:schemeClr val="tx1"/>
              </a:solidFill>
              <a:latin typeface="Times New Roman" panose="02020603050405020304" pitchFamily="18" charset="0"/>
              <a:cs typeface="Times New Roman" panose="02020603050405020304" pitchFamily="18" charset="0"/>
            </a:rPr>
            <a:t>Денсаулық бұрышы</a:t>
          </a:r>
          <a:endParaRPr lang="en-US" sz="2800" b="1" dirty="0">
            <a:solidFill>
              <a:schemeClr val="tx1"/>
            </a:solidFill>
            <a:latin typeface="Times New Roman" panose="02020603050405020304" pitchFamily="18" charset="0"/>
            <a:cs typeface="Times New Roman" panose="02020603050405020304" pitchFamily="18" charset="0"/>
          </a:endParaRPr>
        </a:p>
      </dgm:t>
    </dgm:pt>
    <dgm:pt modelId="{1298DA52-FD7B-4E7D-89D8-00CC25A10BD0}" type="parTrans" cxnId="{DA671915-0B9A-47C3-8681-C29DCDFE916D}">
      <dgm:prSet/>
      <dgm:spPr/>
      <dgm:t>
        <a:bodyPr/>
        <a:lstStyle/>
        <a:p>
          <a:endParaRPr lang="en-US"/>
        </a:p>
      </dgm:t>
    </dgm:pt>
    <dgm:pt modelId="{51F83980-CF2F-4A2C-8424-4936A81BD9EE}" type="sibTrans" cxnId="{DA671915-0B9A-47C3-8681-C29DCDFE916D}">
      <dgm:prSet/>
      <dgm:spPr/>
      <dgm:t>
        <a:bodyPr/>
        <a:lstStyle/>
        <a:p>
          <a:endParaRPr lang="en-US"/>
        </a:p>
      </dgm:t>
    </dgm:pt>
    <dgm:pt modelId="{09F62529-931A-41D6-8D22-280D6517F406}">
      <dgm:prSet phldrT="[Текст]" custT="1"/>
      <dgm:spPr/>
      <dgm:t>
        <a:bodyPr/>
        <a:lstStyle/>
        <a:p>
          <a:r>
            <a:rPr lang="kk-KZ" sz="2800" b="1" dirty="0" smtClean="0">
              <a:solidFill>
                <a:schemeClr val="tx1">
                  <a:lumMod val="95000"/>
                  <a:lumOff val="5000"/>
                </a:schemeClr>
              </a:solidFill>
              <a:latin typeface="Times New Roman" panose="02020603050405020304" pitchFamily="18" charset="0"/>
              <a:cs typeface="Times New Roman" panose="02020603050405020304" pitchFamily="18" charset="0"/>
            </a:rPr>
            <a:t>«Шаштараз бұрышы»</a:t>
          </a:r>
          <a:endParaRPr lang="en-US" sz="2800" b="1" dirty="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08702733-3759-4B8A-8536-79989A98E24B}" type="parTrans" cxnId="{310D9ACC-F5D1-4BE0-B2DE-77EBA038C17A}">
      <dgm:prSet/>
      <dgm:spPr/>
      <dgm:t>
        <a:bodyPr/>
        <a:lstStyle/>
        <a:p>
          <a:endParaRPr lang="en-US"/>
        </a:p>
      </dgm:t>
    </dgm:pt>
    <dgm:pt modelId="{763CEB28-23E9-4726-A4BE-2D6A7D5F29B5}" type="sibTrans" cxnId="{310D9ACC-F5D1-4BE0-B2DE-77EBA038C17A}">
      <dgm:prSet/>
      <dgm:spPr/>
      <dgm:t>
        <a:bodyPr/>
        <a:lstStyle/>
        <a:p>
          <a:endParaRPr lang="en-US"/>
        </a:p>
      </dgm:t>
    </dgm:pt>
    <dgm:pt modelId="{DD9C01C5-B481-4978-86B4-5AD549E7C7A4}">
      <dgm:prSet phldrT="[Текст]" custT="1"/>
      <dgm:spPr/>
      <dgm:t>
        <a:bodyPr/>
        <a:lstStyle/>
        <a:p>
          <a:r>
            <a:rPr lang="kk-KZ" sz="2800" b="1" dirty="0" smtClean="0">
              <a:solidFill>
                <a:schemeClr val="tx1">
                  <a:lumMod val="95000"/>
                  <a:lumOff val="5000"/>
                </a:schemeClr>
              </a:solidFill>
              <a:latin typeface="Times New Roman" panose="02020603050405020304" pitchFamily="18" charset="0"/>
              <a:cs typeface="Times New Roman" panose="02020603050405020304" pitchFamily="18" charset="0"/>
            </a:rPr>
            <a:t>«Оңашалау бұрышы»</a:t>
          </a:r>
          <a:endParaRPr lang="en-US" sz="2800" b="1" dirty="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3BFB9D07-8D04-43A3-A733-593D7A3B3B31}" type="parTrans" cxnId="{60A53373-C0BB-405D-913A-9DE931F05EC6}">
      <dgm:prSet/>
      <dgm:spPr/>
      <dgm:t>
        <a:bodyPr/>
        <a:lstStyle/>
        <a:p>
          <a:endParaRPr lang="en-US"/>
        </a:p>
      </dgm:t>
    </dgm:pt>
    <dgm:pt modelId="{5872A2FB-DD5B-4FD7-82FA-4FC9F90A9D24}" type="sibTrans" cxnId="{60A53373-C0BB-405D-913A-9DE931F05EC6}">
      <dgm:prSet/>
      <dgm:spPr/>
      <dgm:t>
        <a:bodyPr/>
        <a:lstStyle/>
        <a:p>
          <a:endParaRPr lang="en-US"/>
        </a:p>
      </dgm:t>
    </dgm:pt>
    <dgm:pt modelId="{3DF20290-603A-4C6B-9FE5-E22678E1CF2E}">
      <dgm:prSet phldrT="[Текст]" custT="1"/>
      <dgm:spPr/>
      <dgm:t>
        <a:bodyPr/>
        <a:lstStyle/>
        <a:p>
          <a:r>
            <a:rPr lang="kk-KZ" sz="2800" b="1" dirty="0" smtClean="0">
              <a:solidFill>
                <a:schemeClr val="tx1">
                  <a:lumMod val="95000"/>
                  <a:lumOff val="5000"/>
                </a:schemeClr>
              </a:solidFill>
              <a:latin typeface="Times New Roman" panose="02020603050405020304" pitchFamily="18" charset="0"/>
              <a:cs typeface="Times New Roman" panose="02020603050405020304" pitchFamily="18" charset="0"/>
            </a:rPr>
            <a:t>«Ұлттық бұрышы»</a:t>
          </a:r>
          <a:endParaRPr lang="en-US" sz="2800" b="1" dirty="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0BB15170-29B5-4BEF-8F16-E0A52D0D3897}" type="parTrans" cxnId="{A59D0C3F-EF31-4526-9C7F-7630C6649935}">
      <dgm:prSet/>
      <dgm:spPr/>
      <dgm:t>
        <a:bodyPr/>
        <a:lstStyle/>
        <a:p>
          <a:endParaRPr lang="en-US"/>
        </a:p>
      </dgm:t>
    </dgm:pt>
    <dgm:pt modelId="{AC7C5860-00FF-4E10-A557-ED6F21547F66}" type="sibTrans" cxnId="{A59D0C3F-EF31-4526-9C7F-7630C6649935}">
      <dgm:prSet/>
      <dgm:spPr/>
      <dgm:t>
        <a:bodyPr/>
        <a:lstStyle/>
        <a:p>
          <a:endParaRPr lang="en-US"/>
        </a:p>
      </dgm:t>
    </dgm:pt>
    <dgm:pt modelId="{5AB5DB15-4706-4373-9658-1019008CB428}" type="pres">
      <dgm:prSet presAssocID="{E23DC8FF-FF9F-451F-80CD-362CFA532416}" presName="Name0" presStyleCnt="0">
        <dgm:presLayoutVars>
          <dgm:dir/>
          <dgm:resizeHandles val="exact"/>
        </dgm:presLayoutVars>
      </dgm:prSet>
      <dgm:spPr/>
      <dgm:t>
        <a:bodyPr/>
        <a:lstStyle/>
        <a:p>
          <a:endParaRPr lang="ru-RU"/>
        </a:p>
      </dgm:t>
    </dgm:pt>
    <dgm:pt modelId="{D9A30EA8-C9F0-4893-84EA-E4B4805594C7}" type="pres">
      <dgm:prSet presAssocID="{E23DC8FF-FF9F-451F-80CD-362CFA532416}" presName="cycle" presStyleCnt="0"/>
      <dgm:spPr/>
    </dgm:pt>
    <dgm:pt modelId="{39E41000-937E-4F15-AD2A-80804E17F2D9}" type="pres">
      <dgm:prSet presAssocID="{F5E4B68E-2F6E-4BDD-A27B-3B9A470D3F5F}" presName="nodeFirstNode" presStyleLbl="node1" presStyleIdx="0" presStyleCnt="5">
        <dgm:presLayoutVars>
          <dgm:bulletEnabled val="1"/>
        </dgm:presLayoutVars>
      </dgm:prSet>
      <dgm:spPr/>
      <dgm:t>
        <a:bodyPr/>
        <a:lstStyle/>
        <a:p>
          <a:endParaRPr lang="ru-RU"/>
        </a:p>
      </dgm:t>
    </dgm:pt>
    <dgm:pt modelId="{5CAAE06F-372C-44F2-99FF-2129DF78D20E}" type="pres">
      <dgm:prSet presAssocID="{F6A156CF-A3B0-4C29-B259-4BA8245ECBFF}" presName="sibTransFirstNode" presStyleLbl="bgShp" presStyleIdx="0" presStyleCnt="1"/>
      <dgm:spPr/>
      <dgm:t>
        <a:bodyPr/>
        <a:lstStyle/>
        <a:p>
          <a:endParaRPr lang="ru-RU"/>
        </a:p>
      </dgm:t>
    </dgm:pt>
    <dgm:pt modelId="{170D4C39-9842-4E85-9558-A129269DF94A}" type="pres">
      <dgm:prSet presAssocID="{29DB01D2-6599-4DA8-9E61-DD46F6B68F1C}" presName="nodeFollowingNodes" presStyleLbl="node1" presStyleIdx="1" presStyleCnt="5">
        <dgm:presLayoutVars>
          <dgm:bulletEnabled val="1"/>
        </dgm:presLayoutVars>
      </dgm:prSet>
      <dgm:spPr/>
      <dgm:t>
        <a:bodyPr/>
        <a:lstStyle/>
        <a:p>
          <a:endParaRPr lang="ru-RU"/>
        </a:p>
      </dgm:t>
    </dgm:pt>
    <dgm:pt modelId="{B442568A-B358-4616-81FA-3BB4E8302905}" type="pres">
      <dgm:prSet presAssocID="{09F62529-931A-41D6-8D22-280D6517F406}" presName="nodeFollowingNodes" presStyleLbl="node1" presStyleIdx="2" presStyleCnt="5">
        <dgm:presLayoutVars>
          <dgm:bulletEnabled val="1"/>
        </dgm:presLayoutVars>
      </dgm:prSet>
      <dgm:spPr/>
      <dgm:t>
        <a:bodyPr/>
        <a:lstStyle/>
        <a:p>
          <a:endParaRPr lang="ru-RU"/>
        </a:p>
      </dgm:t>
    </dgm:pt>
    <dgm:pt modelId="{A6DC0527-216F-40A0-B2E9-4EE131202EFA}" type="pres">
      <dgm:prSet presAssocID="{DD9C01C5-B481-4978-86B4-5AD549E7C7A4}" presName="nodeFollowingNodes" presStyleLbl="node1" presStyleIdx="3" presStyleCnt="5">
        <dgm:presLayoutVars>
          <dgm:bulletEnabled val="1"/>
        </dgm:presLayoutVars>
      </dgm:prSet>
      <dgm:spPr/>
      <dgm:t>
        <a:bodyPr/>
        <a:lstStyle/>
        <a:p>
          <a:endParaRPr lang="ru-RU"/>
        </a:p>
      </dgm:t>
    </dgm:pt>
    <dgm:pt modelId="{818FC6FA-7761-44F3-8A71-1DA6534B8293}" type="pres">
      <dgm:prSet presAssocID="{3DF20290-603A-4C6B-9FE5-E22678E1CF2E}" presName="nodeFollowingNodes" presStyleLbl="node1" presStyleIdx="4" presStyleCnt="5">
        <dgm:presLayoutVars>
          <dgm:bulletEnabled val="1"/>
        </dgm:presLayoutVars>
      </dgm:prSet>
      <dgm:spPr/>
      <dgm:t>
        <a:bodyPr/>
        <a:lstStyle/>
        <a:p>
          <a:endParaRPr lang="ru-RU"/>
        </a:p>
      </dgm:t>
    </dgm:pt>
  </dgm:ptLst>
  <dgm:cxnLst>
    <dgm:cxn modelId="{9E98C3DE-F526-4676-834C-931E35824E8D}" type="presOf" srcId="{F6A156CF-A3B0-4C29-B259-4BA8245ECBFF}" destId="{5CAAE06F-372C-44F2-99FF-2129DF78D20E}" srcOrd="0" destOrd="0" presId="urn:microsoft.com/office/officeart/2005/8/layout/cycle3"/>
    <dgm:cxn modelId="{11CE5C96-E59A-44FD-9B78-F9955E3E0BAC}" type="presOf" srcId="{29DB01D2-6599-4DA8-9E61-DD46F6B68F1C}" destId="{170D4C39-9842-4E85-9558-A129269DF94A}" srcOrd="0" destOrd="0" presId="urn:microsoft.com/office/officeart/2005/8/layout/cycle3"/>
    <dgm:cxn modelId="{F175F316-7016-4AB1-9DE8-9CEE2D1541EB}" type="presOf" srcId="{09F62529-931A-41D6-8D22-280D6517F406}" destId="{B442568A-B358-4616-81FA-3BB4E8302905}" srcOrd="0" destOrd="0" presId="urn:microsoft.com/office/officeart/2005/8/layout/cycle3"/>
    <dgm:cxn modelId="{DA671915-0B9A-47C3-8681-C29DCDFE916D}" srcId="{E23DC8FF-FF9F-451F-80CD-362CFA532416}" destId="{29DB01D2-6599-4DA8-9E61-DD46F6B68F1C}" srcOrd="1" destOrd="0" parTransId="{1298DA52-FD7B-4E7D-89D8-00CC25A10BD0}" sibTransId="{51F83980-CF2F-4A2C-8424-4936A81BD9EE}"/>
    <dgm:cxn modelId="{A59D0C3F-EF31-4526-9C7F-7630C6649935}" srcId="{E23DC8FF-FF9F-451F-80CD-362CFA532416}" destId="{3DF20290-603A-4C6B-9FE5-E22678E1CF2E}" srcOrd="4" destOrd="0" parTransId="{0BB15170-29B5-4BEF-8F16-E0A52D0D3897}" sibTransId="{AC7C5860-00FF-4E10-A557-ED6F21547F66}"/>
    <dgm:cxn modelId="{C1A660F0-AD58-4FEC-A312-6133C50B6F87}" type="presOf" srcId="{3DF20290-603A-4C6B-9FE5-E22678E1CF2E}" destId="{818FC6FA-7761-44F3-8A71-1DA6534B8293}" srcOrd="0" destOrd="0" presId="urn:microsoft.com/office/officeart/2005/8/layout/cycle3"/>
    <dgm:cxn modelId="{310D9ACC-F5D1-4BE0-B2DE-77EBA038C17A}" srcId="{E23DC8FF-FF9F-451F-80CD-362CFA532416}" destId="{09F62529-931A-41D6-8D22-280D6517F406}" srcOrd="2" destOrd="0" parTransId="{08702733-3759-4B8A-8536-79989A98E24B}" sibTransId="{763CEB28-23E9-4726-A4BE-2D6A7D5F29B5}"/>
    <dgm:cxn modelId="{78937B8E-DC91-4A6E-AE47-0AFB3BF2B3F1}" type="presOf" srcId="{F5E4B68E-2F6E-4BDD-A27B-3B9A470D3F5F}" destId="{39E41000-937E-4F15-AD2A-80804E17F2D9}" srcOrd="0" destOrd="0" presId="urn:microsoft.com/office/officeart/2005/8/layout/cycle3"/>
    <dgm:cxn modelId="{E7380B49-9893-4038-BE91-435757159AF2}" type="presOf" srcId="{E23DC8FF-FF9F-451F-80CD-362CFA532416}" destId="{5AB5DB15-4706-4373-9658-1019008CB428}" srcOrd="0" destOrd="0" presId="urn:microsoft.com/office/officeart/2005/8/layout/cycle3"/>
    <dgm:cxn modelId="{0BCA1056-0096-4E28-8A69-8D1DF5203F2E}" srcId="{E23DC8FF-FF9F-451F-80CD-362CFA532416}" destId="{F5E4B68E-2F6E-4BDD-A27B-3B9A470D3F5F}" srcOrd="0" destOrd="0" parTransId="{BF2DCECF-BAD0-41FE-ADCA-169375000C4E}" sibTransId="{F6A156CF-A3B0-4C29-B259-4BA8245ECBFF}"/>
    <dgm:cxn modelId="{60A53373-C0BB-405D-913A-9DE931F05EC6}" srcId="{E23DC8FF-FF9F-451F-80CD-362CFA532416}" destId="{DD9C01C5-B481-4978-86B4-5AD549E7C7A4}" srcOrd="3" destOrd="0" parTransId="{3BFB9D07-8D04-43A3-A733-593D7A3B3B31}" sibTransId="{5872A2FB-DD5B-4FD7-82FA-4FC9F90A9D24}"/>
    <dgm:cxn modelId="{7A9A201E-F0E4-445B-9C60-8B26222B4FCA}" type="presOf" srcId="{DD9C01C5-B481-4978-86B4-5AD549E7C7A4}" destId="{A6DC0527-216F-40A0-B2E9-4EE131202EFA}" srcOrd="0" destOrd="0" presId="urn:microsoft.com/office/officeart/2005/8/layout/cycle3"/>
    <dgm:cxn modelId="{75D74AD5-8436-47FF-85A2-FE953413DF75}" type="presParOf" srcId="{5AB5DB15-4706-4373-9658-1019008CB428}" destId="{D9A30EA8-C9F0-4893-84EA-E4B4805594C7}" srcOrd="0" destOrd="0" presId="urn:microsoft.com/office/officeart/2005/8/layout/cycle3"/>
    <dgm:cxn modelId="{25E0C99A-42B5-442D-8B93-848EFB0D7131}" type="presParOf" srcId="{D9A30EA8-C9F0-4893-84EA-E4B4805594C7}" destId="{39E41000-937E-4F15-AD2A-80804E17F2D9}" srcOrd="0" destOrd="0" presId="urn:microsoft.com/office/officeart/2005/8/layout/cycle3"/>
    <dgm:cxn modelId="{CB874F4B-CC05-4E0A-B529-22173450944B}" type="presParOf" srcId="{D9A30EA8-C9F0-4893-84EA-E4B4805594C7}" destId="{5CAAE06F-372C-44F2-99FF-2129DF78D20E}" srcOrd="1" destOrd="0" presId="urn:microsoft.com/office/officeart/2005/8/layout/cycle3"/>
    <dgm:cxn modelId="{333E4042-B44E-468C-BEB3-5C88170A1930}" type="presParOf" srcId="{D9A30EA8-C9F0-4893-84EA-E4B4805594C7}" destId="{170D4C39-9842-4E85-9558-A129269DF94A}" srcOrd="2" destOrd="0" presId="urn:microsoft.com/office/officeart/2005/8/layout/cycle3"/>
    <dgm:cxn modelId="{FF650CA9-51EC-4C70-AF23-1F3BCD8C65C9}" type="presParOf" srcId="{D9A30EA8-C9F0-4893-84EA-E4B4805594C7}" destId="{B442568A-B358-4616-81FA-3BB4E8302905}" srcOrd="3" destOrd="0" presId="urn:microsoft.com/office/officeart/2005/8/layout/cycle3"/>
    <dgm:cxn modelId="{0D2DEF35-EB93-4A25-BA95-8E4501E34A42}" type="presParOf" srcId="{D9A30EA8-C9F0-4893-84EA-E4B4805594C7}" destId="{A6DC0527-216F-40A0-B2E9-4EE131202EFA}" srcOrd="4" destOrd="0" presId="urn:microsoft.com/office/officeart/2005/8/layout/cycle3"/>
    <dgm:cxn modelId="{7920379D-DF73-4294-89F2-870D90CFDB62}" type="presParOf" srcId="{D9A30EA8-C9F0-4893-84EA-E4B4805594C7}" destId="{818FC6FA-7761-44F3-8A71-1DA6534B8293}" srcOrd="5" destOrd="0" presId="urn:microsoft.com/office/officeart/2005/8/layout/cycle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CAAE06F-372C-44F2-99FF-2129DF78D20E}">
      <dsp:nvSpPr>
        <dsp:cNvPr id="0" name=""/>
        <dsp:cNvSpPr/>
      </dsp:nvSpPr>
      <dsp:spPr>
        <a:xfrm>
          <a:off x="1229093" y="-42299"/>
          <a:ext cx="6685812" cy="6685812"/>
        </a:xfrm>
        <a:prstGeom prst="circularArrow">
          <a:avLst>
            <a:gd name="adj1" fmla="val 5544"/>
            <a:gd name="adj2" fmla="val 330680"/>
            <a:gd name="adj3" fmla="val 13753382"/>
            <a:gd name="adj4" fmla="val 17399699"/>
            <a:gd name="adj5" fmla="val 5757"/>
          </a:avLst>
        </a:prstGeom>
        <a:solidFill>
          <a:schemeClr val="accent2">
            <a:tint val="40000"/>
            <a:hueOff val="0"/>
            <a:satOff val="0"/>
            <a:lumOff val="0"/>
            <a:alphaOff val="0"/>
          </a:schemeClr>
        </a:solidFill>
        <a:ln w="12700" cap="rnd"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39E41000-937E-4F15-AD2A-80804E17F2D9}">
      <dsp:nvSpPr>
        <dsp:cNvPr id="0" name=""/>
        <dsp:cNvSpPr/>
      </dsp:nvSpPr>
      <dsp:spPr>
        <a:xfrm>
          <a:off x="2991445" y="1569"/>
          <a:ext cx="3161109" cy="1580554"/>
        </a:xfrm>
        <a:prstGeom prst="roundRect">
          <a:avLst/>
        </a:prstGeom>
        <a:solidFill>
          <a:schemeClr val="accent2">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kk-KZ" sz="3200" b="1" u="sng" kern="1200" dirty="0" smtClean="0">
              <a:solidFill>
                <a:srgbClr val="FFFF00"/>
              </a:solidFill>
              <a:latin typeface="Times New Roman" panose="02020603050405020304" pitchFamily="18" charset="0"/>
              <a:cs typeface="Times New Roman" panose="02020603050405020304" pitchFamily="18" charset="0"/>
            </a:rPr>
            <a:t>«Асханалық бұрыш»</a:t>
          </a:r>
          <a:endParaRPr lang="en-US" sz="3200" b="1" u="sng" kern="1200" dirty="0">
            <a:solidFill>
              <a:srgbClr val="FFFF00"/>
            </a:solidFill>
            <a:latin typeface="Times New Roman" panose="02020603050405020304" pitchFamily="18" charset="0"/>
            <a:cs typeface="Times New Roman" panose="02020603050405020304" pitchFamily="18" charset="0"/>
          </a:endParaRPr>
        </a:p>
      </dsp:txBody>
      <dsp:txXfrm>
        <a:off x="2991445" y="1569"/>
        <a:ext cx="3161109" cy="1580554"/>
      </dsp:txXfrm>
    </dsp:sp>
    <dsp:sp modelId="{170D4C39-9842-4E85-9558-A129269DF94A}">
      <dsp:nvSpPr>
        <dsp:cNvPr id="0" name=""/>
        <dsp:cNvSpPr/>
      </dsp:nvSpPr>
      <dsp:spPr>
        <a:xfrm>
          <a:off x="5702995" y="1971625"/>
          <a:ext cx="3161109" cy="1580554"/>
        </a:xfrm>
        <a:prstGeom prst="roundRect">
          <a:avLst/>
        </a:prstGeom>
        <a:solidFill>
          <a:schemeClr val="accent3">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kk-KZ" sz="2800" b="1" kern="1200" dirty="0" smtClean="0">
              <a:solidFill>
                <a:schemeClr val="tx1"/>
              </a:solidFill>
              <a:latin typeface="Times New Roman" panose="02020603050405020304" pitchFamily="18" charset="0"/>
              <a:cs typeface="Times New Roman" panose="02020603050405020304" pitchFamily="18" charset="0"/>
            </a:rPr>
            <a:t>Денсаулық бұрышы</a:t>
          </a:r>
          <a:endParaRPr lang="en-US" sz="2800" b="1" kern="1200" dirty="0">
            <a:solidFill>
              <a:schemeClr val="tx1"/>
            </a:solidFill>
            <a:latin typeface="Times New Roman" panose="02020603050405020304" pitchFamily="18" charset="0"/>
            <a:cs typeface="Times New Roman" panose="02020603050405020304" pitchFamily="18" charset="0"/>
          </a:endParaRPr>
        </a:p>
      </dsp:txBody>
      <dsp:txXfrm>
        <a:off x="5702995" y="1971625"/>
        <a:ext cx="3161109" cy="1580554"/>
      </dsp:txXfrm>
    </dsp:sp>
    <dsp:sp modelId="{B442568A-B358-4616-81FA-3BB4E8302905}">
      <dsp:nvSpPr>
        <dsp:cNvPr id="0" name=""/>
        <dsp:cNvSpPr/>
      </dsp:nvSpPr>
      <dsp:spPr>
        <a:xfrm>
          <a:off x="4667275" y="5159244"/>
          <a:ext cx="3161109" cy="1580554"/>
        </a:xfrm>
        <a:prstGeom prst="roundRect">
          <a:avLst/>
        </a:prstGeom>
        <a:solidFill>
          <a:schemeClr val="accent4">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kk-KZ" sz="2800" b="1" kern="1200" dirty="0" smtClean="0">
              <a:solidFill>
                <a:schemeClr val="tx1">
                  <a:lumMod val="95000"/>
                  <a:lumOff val="5000"/>
                </a:schemeClr>
              </a:solidFill>
              <a:latin typeface="Times New Roman" panose="02020603050405020304" pitchFamily="18" charset="0"/>
              <a:cs typeface="Times New Roman" panose="02020603050405020304" pitchFamily="18" charset="0"/>
            </a:rPr>
            <a:t>«Шаштараз бұрышы»</a:t>
          </a:r>
          <a:endParaRPr lang="en-US" sz="2800" b="1" kern="1200" dirty="0">
            <a:solidFill>
              <a:schemeClr val="tx1">
                <a:lumMod val="95000"/>
                <a:lumOff val="5000"/>
              </a:schemeClr>
            </a:solidFill>
            <a:latin typeface="Times New Roman" panose="02020603050405020304" pitchFamily="18" charset="0"/>
            <a:cs typeface="Times New Roman" panose="02020603050405020304" pitchFamily="18" charset="0"/>
          </a:endParaRPr>
        </a:p>
      </dsp:txBody>
      <dsp:txXfrm>
        <a:off x="4667275" y="5159244"/>
        <a:ext cx="3161109" cy="1580554"/>
      </dsp:txXfrm>
    </dsp:sp>
    <dsp:sp modelId="{A6DC0527-216F-40A0-B2E9-4EE131202EFA}">
      <dsp:nvSpPr>
        <dsp:cNvPr id="0" name=""/>
        <dsp:cNvSpPr/>
      </dsp:nvSpPr>
      <dsp:spPr>
        <a:xfrm>
          <a:off x="1315615" y="5159244"/>
          <a:ext cx="3161109" cy="1580554"/>
        </a:xfrm>
        <a:prstGeom prst="roundRect">
          <a:avLst/>
        </a:prstGeom>
        <a:solidFill>
          <a:schemeClr val="accent5">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kk-KZ" sz="2800" b="1" kern="1200" dirty="0" smtClean="0">
              <a:solidFill>
                <a:schemeClr val="tx1">
                  <a:lumMod val="95000"/>
                  <a:lumOff val="5000"/>
                </a:schemeClr>
              </a:solidFill>
              <a:latin typeface="Times New Roman" panose="02020603050405020304" pitchFamily="18" charset="0"/>
              <a:cs typeface="Times New Roman" panose="02020603050405020304" pitchFamily="18" charset="0"/>
            </a:rPr>
            <a:t>«Оңашалау бұрышы»</a:t>
          </a:r>
          <a:endParaRPr lang="en-US" sz="2800" b="1" kern="1200" dirty="0">
            <a:solidFill>
              <a:schemeClr val="tx1">
                <a:lumMod val="95000"/>
                <a:lumOff val="5000"/>
              </a:schemeClr>
            </a:solidFill>
            <a:latin typeface="Times New Roman" panose="02020603050405020304" pitchFamily="18" charset="0"/>
            <a:cs typeface="Times New Roman" panose="02020603050405020304" pitchFamily="18" charset="0"/>
          </a:endParaRPr>
        </a:p>
      </dsp:txBody>
      <dsp:txXfrm>
        <a:off x="1315615" y="5159244"/>
        <a:ext cx="3161109" cy="1580554"/>
      </dsp:txXfrm>
    </dsp:sp>
    <dsp:sp modelId="{818FC6FA-7761-44F3-8A71-1DA6534B8293}">
      <dsp:nvSpPr>
        <dsp:cNvPr id="0" name=""/>
        <dsp:cNvSpPr/>
      </dsp:nvSpPr>
      <dsp:spPr>
        <a:xfrm>
          <a:off x="279894" y="1971625"/>
          <a:ext cx="3161109" cy="1580554"/>
        </a:xfrm>
        <a:prstGeom prst="roundRect">
          <a:avLst/>
        </a:prstGeom>
        <a:solidFill>
          <a:schemeClr val="accent6">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kk-KZ" sz="2800" b="1" kern="1200" dirty="0" smtClean="0">
              <a:solidFill>
                <a:schemeClr val="tx1">
                  <a:lumMod val="95000"/>
                  <a:lumOff val="5000"/>
                </a:schemeClr>
              </a:solidFill>
              <a:latin typeface="Times New Roman" panose="02020603050405020304" pitchFamily="18" charset="0"/>
              <a:cs typeface="Times New Roman" panose="02020603050405020304" pitchFamily="18" charset="0"/>
            </a:rPr>
            <a:t>«Ұлттық бұрышы»</a:t>
          </a:r>
          <a:endParaRPr lang="en-US" sz="2800" b="1" kern="1200" dirty="0">
            <a:solidFill>
              <a:schemeClr val="tx1">
                <a:lumMod val="95000"/>
                <a:lumOff val="5000"/>
              </a:schemeClr>
            </a:solidFill>
            <a:latin typeface="Times New Roman" panose="02020603050405020304" pitchFamily="18" charset="0"/>
            <a:cs typeface="Times New Roman" panose="02020603050405020304" pitchFamily="18" charset="0"/>
          </a:endParaRPr>
        </a:p>
      </dsp:txBody>
      <dsp:txXfrm>
        <a:off x="279894" y="1971625"/>
        <a:ext cx="3161109" cy="1580554"/>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84871" cy="481171"/>
          </a:xfrm>
          <a:prstGeom prst="rect">
            <a:avLst/>
          </a:prstGeom>
        </p:spPr>
        <p:txBody>
          <a:bodyPr vert="horz" lIns="94348" tIns="47174" rIns="94348" bIns="47174" rtlCol="0"/>
          <a:lstStyle>
            <a:lvl1pPr algn="l">
              <a:defRPr sz="1200"/>
            </a:lvl1pPr>
          </a:lstStyle>
          <a:p>
            <a:endParaRPr lang="ru-RU"/>
          </a:p>
        </p:txBody>
      </p:sp>
      <p:sp>
        <p:nvSpPr>
          <p:cNvPr id="3" name="Дата 2"/>
          <p:cNvSpPr>
            <a:spLocks noGrp="1"/>
          </p:cNvSpPr>
          <p:nvPr>
            <p:ph type="dt" idx="1"/>
          </p:nvPr>
        </p:nvSpPr>
        <p:spPr>
          <a:xfrm>
            <a:off x="3901698" y="0"/>
            <a:ext cx="2984871" cy="481171"/>
          </a:xfrm>
          <a:prstGeom prst="rect">
            <a:avLst/>
          </a:prstGeom>
        </p:spPr>
        <p:txBody>
          <a:bodyPr vert="horz" lIns="94348" tIns="47174" rIns="94348" bIns="47174" rtlCol="0"/>
          <a:lstStyle>
            <a:lvl1pPr algn="r">
              <a:defRPr sz="1200"/>
            </a:lvl1pPr>
          </a:lstStyle>
          <a:p>
            <a:fld id="{E96BA6A9-4BA7-4E7B-8891-8BFE595F9E27}" type="datetimeFigureOut">
              <a:rPr lang="ru-RU" smtClean="0"/>
              <a:pPr/>
              <a:t>вт 04.03.25</a:t>
            </a:fld>
            <a:endParaRPr lang="ru-RU"/>
          </a:p>
        </p:txBody>
      </p:sp>
      <p:sp>
        <p:nvSpPr>
          <p:cNvPr id="4" name="Образ слайда 3"/>
          <p:cNvSpPr>
            <a:spLocks noGrp="1" noRot="1" noChangeAspect="1"/>
          </p:cNvSpPr>
          <p:nvPr>
            <p:ph type="sldImg" idx="2"/>
          </p:nvPr>
        </p:nvSpPr>
        <p:spPr>
          <a:xfrm>
            <a:off x="1039813" y="722313"/>
            <a:ext cx="4808537" cy="3608387"/>
          </a:xfrm>
          <a:prstGeom prst="rect">
            <a:avLst/>
          </a:prstGeom>
          <a:noFill/>
          <a:ln w="12700">
            <a:solidFill>
              <a:prstClr val="black"/>
            </a:solidFill>
          </a:ln>
        </p:spPr>
        <p:txBody>
          <a:bodyPr vert="horz" lIns="94348" tIns="47174" rIns="94348" bIns="47174" rtlCol="0" anchor="ctr"/>
          <a:lstStyle/>
          <a:p>
            <a:endParaRPr lang="ru-RU"/>
          </a:p>
        </p:txBody>
      </p:sp>
      <p:sp>
        <p:nvSpPr>
          <p:cNvPr id="5" name="Заметки 4"/>
          <p:cNvSpPr>
            <a:spLocks noGrp="1"/>
          </p:cNvSpPr>
          <p:nvPr>
            <p:ph type="body" sz="quarter" idx="3"/>
          </p:nvPr>
        </p:nvSpPr>
        <p:spPr>
          <a:xfrm>
            <a:off x="688817" y="4571127"/>
            <a:ext cx="5510530" cy="4330541"/>
          </a:xfrm>
          <a:prstGeom prst="rect">
            <a:avLst/>
          </a:prstGeom>
        </p:spPr>
        <p:txBody>
          <a:bodyPr vert="horz" lIns="94348" tIns="47174" rIns="94348" bIns="47174"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140584"/>
            <a:ext cx="2984871" cy="481171"/>
          </a:xfrm>
          <a:prstGeom prst="rect">
            <a:avLst/>
          </a:prstGeom>
        </p:spPr>
        <p:txBody>
          <a:bodyPr vert="horz" lIns="94348" tIns="47174" rIns="94348" bIns="47174" rtlCol="0" anchor="b"/>
          <a:lstStyle>
            <a:lvl1pPr algn="l">
              <a:defRPr sz="1200"/>
            </a:lvl1pPr>
          </a:lstStyle>
          <a:p>
            <a:endParaRPr lang="ru-RU"/>
          </a:p>
        </p:txBody>
      </p:sp>
      <p:sp>
        <p:nvSpPr>
          <p:cNvPr id="7" name="Номер слайда 6"/>
          <p:cNvSpPr>
            <a:spLocks noGrp="1"/>
          </p:cNvSpPr>
          <p:nvPr>
            <p:ph type="sldNum" sz="quarter" idx="5"/>
          </p:nvPr>
        </p:nvSpPr>
        <p:spPr>
          <a:xfrm>
            <a:off x="3901698" y="9140584"/>
            <a:ext cx="2984871" cy="481171"/>
          </a:xfrm>
          <a:prstGeom prst="rect">
            <a:avLst/>
          </a:prstGeom>
        </p:spPr>
        <p:txBody>
          <a:bodyPr vert="horz" lIns="94348" tIns="47174" rIns="94348" bIns="47174" rtlCol="0" anchor="b"/>
          <a:lstStyle>
            <a:lvl1pPr algn="r">
              <a:defRPr sz="1200"/>
            </a:lvl1pPr>
          </a:lstStyle>
          <a:p>
            <a:fld id="{408F6A18-B67A-4005-BB85-ACB141C95C17}" type="slidenum">
              <a:rPr lang="ru-RU" smtClean="0"/>
              <a:pPr/>
              <a:t>‹#›</a:t>
            </a:fld>
            <a:endParaRPr lang="ru-RU"/>
          </a:p>
        </p:txBody>
      </p:sp>
    </p:spTree>
    <p:extLst>
      <p:ext uri="{BB962C8B-B14F-4D97-AF65-F5344CB8AC3E}">
        <p14:creationId xmlns:p14="http://schemas.microsoft.com/office/powerpoint/2010/main" xmlns="" val="3957367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5"/>
          </p:nvPr>
        </p:nvSpPr>
        <p:spPr/>
        <p:txBody>
          <a:bodyPr/>
          <a:lstStyle/>
          <a:p>
            <a:fld id="{408F6A18-B67A-4005-BB85-ACB141C95C17}" type="slidenum">
              <a:rPr lang="ru-RU" smtClean="0"/>
              <a:pPr/>
              <a:t>2</a:t>
            </a:fld>
            <a:endParaRPr lang="ru-RU"/>
          </a:p>
        </p:txBody>
      </p:sp>
    </p:spTree>
    <p:extLst>
      <p:ext uri="{BB962C8B-B14F-4D97-AF65-F5344CB8AC3E}">
        <p14:creationId xmlns:p14="http://schemas.microsoft.com/office/powerpoint/2010/main" xmlns="" val="1605871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5"/>
          </p:nvPr>
        </p:nvSpPr>
        <p:spPr/>
        <p:txBody>
          <a:bodyPr/>
          <a:lstStyle/>
          <a:p>
            <a:fld id="{408F6A18-B67A-4005-BB85-ACB141C95C17}" type="slidenum">
              <a:rPr lang="ru-RU" smtClean="0"/>
              <a:pPr/>
              <a:t>4</a:t>
            </a:fld>
            <a:endParaRPr lang="ru-RU"/>
          </a:p>
        </p:txBody>
      </p:sp>
    </p:spTree>
    <p:extLst>
      <p:ext uri="{BB962C8B-B14F-4D97-AF65-F5344CB8AC3E}">
        <p14:creationId xmlns:p14="http://schemas.microsoft.com/office/powerpoint/2010/main" xmlns="" val="3316400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5"/>
          </p:nvPr>
        </p:nvSpPr>
        <p:spPr/>
        <p:txBody>
          <a:bodyPr/>
          <a:lstStyle/>
          <a:p>
            <a:fld id="{408F6A18-B67A-4005-BB85-ACB141C95C17}" type="slidenum">
              <a:rPr lang="ru-RU" smtClean="0"/>
              <a:pPr/>
              <a:t>12</a:t>
            </a:fld>
            <a:endParaRPr lang="ru-RU"/>
          </a:p>
        </p:txBody>
      </p:sp>
    </p:spTree>
    <p:extLst>
      <p:ext uri="{BB962C8B-B14F-4D97-AF65-F5344CB8AC3E}">
        <p14:creationId xmlns:p14="http://schemas.microsoft.com/office/powerpoint/2010/main" xmlns="" val="2735240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81EF6707-6E7E-4721-AB6E-08F2F9824D9F}" type="datetimeFigureOut">
              <a:rPr lang="ru-RU" smtClean="0"/>
              <a:pPr/>
              <a:t>вт 04.03.25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0A79057-F44C-4CDB-9B9B-96A745236122}" type="slidenum">
              <a:rPr lang="ru-RU" smtClean="0"/>
              <a:pPr/>
              <a:t>‹#›</a:t>
            </a:fld>
            <a:endParaRPr lang="ru-RU"/>
          </a:p>
        </p:txBody>
      </p:sp>
    </p:spTree>
    <p:extLst>
      <p:ext uri="{BB962C8B-B14F-4D97-AF65-F5344CB8AC3E}">
        <p14:creationId xmlns:p14="http://schemas.microsoft.com/office/powerpoint/2010/main" xmlns="" val="1547130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1EF6707-6E7E-4721-AB6E-08F2F9824D9F}" type="datetimeFigureOut">
              <a:rPr lang="ru-RU" smtClean="0"/>
              <a:pPr/>
              <a:t>вт 04.03.25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0A79057-F44C-4CDB-9B9B-96A745236122}" type="slidenum">
              <a:rPr lang="ru-RU" smtClean="0"/>
              <a:pPr/>
              <a:t>‹#›</a:t>
            </a:fld>
            <a:endParaRPr lang="ru-RU"/>
          </a:p>
        </p:txBody>
      </p:sp>
    </p:spTree>
    <p:extLst>
      <p:ext uri="{BB962C8B-B14F-4D97-AF65-F5344CB8AC3E}">
        <p14:creationId xmlns:p14="http://schemas.microsoft.com/office/powerpoint/2010/main" xmlns="" val="1641228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1EF6707-6E7E-4721-AB6E-08F2F9824D9F}" type="datetimeFigureOut">
              <a:rPr lang="ru-RU" smtClean="0"/>
              <a:pPr/>
              <a:t>вт 04.03.25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0A79057-F44C-4CDB-9B9B-96A745236122}"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3055683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1EF6707-6E7E-4721-AB6E-08F2F9824D9F}" type="datetimeFigureOut">
              <a:rPr lang="ru-RU" smtClean="0"/>
              <a:pPr/>
              <a:t>вт 04.03.25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0A79057-F44C-4CDB-9B9B-96A745236122}" type="slidenum">
              <a:rPr lang="ru-RU" smtClean="0"/>
              <a:pPr/>
              <a:t>‹#›</a:t>
            </a:fld>
            <a:endParaRPr lang="ru-RU"/>
          </a:p>
        </p:txBody>
      </p:sp>
    </p:spTree>
    <p:extLst>
      <p:ext uri="{BB962C8B-B14F-4D97-AF65-F5344CB8AC3E}">
        <p14:creationId xmlns:p14="http://schemas.microsoft.com/office/powerpoint/2010/main" xmlns="" val="215757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1EF6707-6E7E-4721-AB6E-08F2F9824D9F}" type="datetimeFigureOut">
              <a:rPr lang="ru-RU" smtClean="0"/>
              <a:pPr/>
              <a:t>вт 04.03.25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0A79057-F44C-4CDB-9B9B-96A745236122}"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1600826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1EF6707-6E7E-4721-AB6E-08F2F9824D9F}" type="datetimeFigureOut">
              <a:rPr lang="ru-RU" smtClean="0"/>
              <a:pPr/>
              <a:t>вт 04.03.25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0A79057-F44C-4CDB-9B9B-96A745236122}" type="slidenum">
              <a:rPr lang="ru-RU" smtClean="0"/>
              <a:pPr/>
              <a:t>‹#›</a:t>
            </a:fld>
            <a:endParaRPr lang="ru-RU"/>
          </a:p>
        </p:txBody>
      </p:sp>
    </p:spTree>
    <p:extLst>
      <p:ext uri="{BB962C8B-B14F-4D97-AF65-F5344CB8AC3E}">
        <p14:creationId xmlns:p14="http://schemas.microsoft.com/office/powerpoint/2010/main" xmlns="" val="1985649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1EF6707-6E7E-4721-AB6E-08F2F9824D9F}" type="datetimeFigureOut">
              <a:rPr lang="ru-RU" smtClean="0"/>
              <a:pPr/>
              <a:t>вт 04.03.25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0A79057-F44C-4CDB-9B9B-96A745236122}" type="slidenum">
              <a:rPr lang="ru-RU" smtClean="0"/>
              <a:pPr/>
              <a:t>‹#›</a:t>
            </a:fld>
            <a:endParaRPr lang="ru-RU"/>
          </a:p>
        </p:txBody>
      </p:sp>
    </p:spTree>
    <p:extLst>
      <p:ext uri="{BB962C8B-B14F-4D97-AF65-F5344CB8AC3E}">
        <p14:creationId xmlns:p14="http://schemas.microsoft.com/office/powerpoint/2010/main" xmlns="" val="3313904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1EF6707-6E7E-4721-AB6E-08F2F9824D9F}" type="datetimeFigureOut">
              <a:rPr lang="ru-RU" smtClean="0"/>
              <a:pPr/>
              <a:t>вт 04.03.25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0A79057-F44C-4CDB-9B9B-96A745236122}" type="slidenum">
              <a:rPr lang="ru-RU" smtClean="0"/>
              <a:pPr/>
              <a:t>‹#›</a:t>
            </a:fld>
            <a:endParaRPr lang="ru-RU"/>
          </a:p>
        </p:txBody>
      </p:sp>
    </p:spTree>
    <p:extLst>
      <p:ext uri="{BB962C8B-B14F-4D97-AF65-F5344CB8AC3E}">
        <p14:creationId xmlns:p14="http://schemas.microsoft.com/office/powerpoint/2010/main" xmlns="" val="1466425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1EF6707-6E7E-4721-AB6E-08F2F9824D9F}" type="datetimeFigureOut">
              <a:rPr lang="ru-RU" smtClean="0"/>
              <a:pPr/>
              <a:t>вт 04.03.25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0A79057-F44C-4CDB-9B9B-96A745236122}" type="slidenum">
              <a:rPr lang="ru-RU" smtClean="0"/>
              <a:pPr/>
              <a:t>‹#›</a:t>
            </a:fld>
            <a:endParaRPr lang="ru-RU"/>
          </a:p>
        </p:txBody>
      </p:sp>
    </p:spTree>
    <p:extLst>
      <p:ext uri="{BB962C8B-B14F-4D97-AF65-F5344CB8AC3E}">
        <p14:creationId xmlns:p14="http://schemas.microsoft.com/office/powerpoint/2010/main" xmlns="" val="2785600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1EF6707-6E7E-4721-AB6E-08F2F9824D9F}" type="datetimeFigureOut">
              <a:rPr lang="ru-RU" smtClean="0"/>
              <a:pPr/>
              <a:t>вт 04.03.25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0A79057-F44C-4CDB-9B9B-96A745236122}" type="slidenum">
              <a:rPr lang="ru-RU" smtClean="0"/>
              <a:pPr/>
              <a:t>‹#›</a:t>
            </a:fld>
            <a:endParaRPr lang="ru-RU"/>
          </a:p>
        </p:txBody>
      </p:sp>
    </p:spTree>
    <p:extLst>
      <p:ext uri="{BB962C8B-B14F-4D97-AF65-F5344CB8AC3E}">
        <p14:creationId xmlns:p14="http://schemas.microsoft.com/office/powerpoint/2010/main" xmlns="" val="2736769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81EF6707-6E7E-4721-AB6E-08F2F9824D9F}" type="datetimeFigureOut">
              <a:rPr lang="ru-RU" smtClean="0"/>
              <a:pPr/>
              <a:t>вт 04.03.25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0A79057-F44C-4CDB-9B9B-96A745236122}" type="slidenum">
              <a:rPr lang="ru-RU" smtClean="0"/>
              <a:pPr/>
              <a:t>‹#›</a:t>
            </a:fld>
            <a:endParaRPr lang="ru-RU"/>
          </a:p>
        </p:txBody>
      </p:sp>
    </p:spTree>
    <p:extLst>
      <p:ext uri="{BB962C8B-B14F-4D97-AF65-F5344CB8AC3E}">
        <p14:creationId xmlns:p14="http://schemas.microsoft.com/office/powerpoint/2010/main" xmlns="" val="1808474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81EF6707-6E7E-4721-AB6E-08F2F9824D9F}" type="datetimeFigureOut">
              <a:rPr lang="ru-RU" smtClean="0"/>
              <a:pPr/>
              <a:t>вт 04.03.25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0A79057-F44C-4CDB-9B9B-96A745236122}" type="slidenum">
              <a:rPr lang="ru-RU" smtClean="0"/>
              <a:pPr/>
              <a:t>‹#›</a:t>
            </a:fld>
            <a:endParaRPr lang="ru-RU"/>
          </a:p>
        </p:txBody>
      </p:sp>
    </p:spTree>
    <p:extLst>
      <p:ext uri="{BB962C8B-B14F-4D97-AF65-F5344CB8AC3E}">
        <p14:creationId xmlns:p14="http://schemas.microsoft.com/office/powerpoint/2010/main" xmlns="" val="26835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1EF6707-6E7E-4721-AB6E-08F2F9824D9F}" type="datetimeFigureOut">
              <a:rPr lang="ru-RU" smtClean="0"/>
              <a:pPr/>
              <a:t>вт 04.03.25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0A79057-F44C-4CDB-9B9B-96A745236122}" type="slidenum">
              <a:rPr lang="ru-RU" smtClean="0"/>
              <a:pPr/>
              <a:t>‹#›</a:t>
            </a:fld>
            <a:endParaRPr lang="ru-RU"/>
          </a:p>
        </p:txBody>
      </p:sp>
    </p:spTree>
    <p:extLst>
      <p:ext uri="{BB962C8B-B14F-4D97-AF65-F5344CB8AC3E}">
        <p14:creationId xmlns:p14="http://schemas.microsoft.com/office/powerpoint/2010/main" xmlns="" val="3761580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EF6707-6E7E-4721-AB6E-08F2F9824D9F}" type="datetimeFigureOut">
              <a:rPr lang="ru-RU" smtClean="0"/>
              <a:pPr/>
              <a:t>вт 04.03.25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0A79057-F44C-4CDB-9B9B-96A745236122}" type="slidenum">
              <a:rPr lang="ru-RU" smtClean="0"/>
              <a:pPr/>
              <a:t>‹#›</a:t>
            </a:fld>
            <a:endParaRPr lang="ru-RU"/>
          </a:p>
        </p:txBody>
      </p:sp>
    </p:spTree>
    <p:extLst>
      <p:ext uri="{BB962C8B-B14F-4D97-AF65-F5344CB8AC3E}">
        <p14:creationId xmlns:p14="http://schemas.microsoft.com/office/powerpoint/2010/main" xmlns="" val="2877699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p:txBody>
          <a:bodyPr/>
          <a:lstStyle/>
          <a:p>
            <a:fld id="{81EF6707-6E7E-4721-AB6E-08F2F9824D9F}" type="datetimeFigureOut">
              <a:rPr lang="ru-RU" smtClean="0"/>
              <a:pPr/>
              <a:t>вт 04.03.25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0A79057-F44C-4CDB-9B9B-96A745236122}" type="slidenum">
              <a:rPr lang="ru-RU" smtClean="0"/>
              <a:pPr/>
              <a:t>‹#›</a:t>
            </a:fld>
            <a:endParaRPr lang="ru-RU"/>
          </a:p>
        </p:txBody>
      </p:sp>
    </p:spTree>
    <p:extLst>
      <p:ext uri="{BB962C8B-B14F-4D97-AF65-F5344CB8AC3E}">
        <p14:creationId xmlns:p14="http://schemas.microsoft.com/office/powerpoint/2010/main" xmlns="" val="1881227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81EF6707-6E7E-4721-AB6E-08F2F9824D9F}" type="datetimeFigureOut">
              <a:rPr lang="ru-RU" smtClean="0"/>
              <a:pPr/>
              <a:t>вт 04.03.25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0A79057-F44C-4CDB-9B9B-96A745236122}" type="slidenum">
              <a:rPr lang="ru-RU" smtClean="0"/>
              <a:pPr/>
              <a:t>‹#›</a:t>
            </a:fld>
            <a:endParaRPr lang="ru-RU"/>
          </a:p>
        </p:txBody>
      </p:sp>
    </p:spTree>
    <p:extLst>
      <p:ext uri="{BB962C8B-B14F-4D97-AF65-F5344CB8AC3E}">
        <p14:creationId xmlns:p14="http://schemas.microsoft.com/office/powerpoint/2010/main" xmlns="" val="2478594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1EF6707-6E7E-4721-AB6E-08F2F9824D9F}" type="datetimeFigureOut">
              <a:rPr lang="ru-RU" smtClean="0"/>
              <a:pPr/>
              <a:t>вт 04.03.25</a:t>
            </a:fld>
            <a:endParaRPr lang="ru-RU"/>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0A79057-F44C-4CDB-9B9B-96A745236122}" type="slidenum">
              <a:rPr lang="ru-RU" smtClean="0"/>
              <a:pPr/>
              <a:t>‹#›</a:t>
            </a:fld>
            <a:endParaRPr lang="ru-RU"/>
          </a:p>
        </p:txBody>
      </p:sp>
    </p:spTree>
    <p:extLst>
      <p:ext uri="{BB962C8B-B14F-4D97-AF65-F5344CB8AC3E}">
        <p14:creationId xmlns:p14="http://schemas.microsoft.com/office/powerpoint/2010/main" xmlns="" val="214320808"/>
      </p:ext>
    </p:extLst>
  </p:cSld>
  <p:clrMap bg1="lt1" tx1="dk1" bg2="lt2" tx2="dk2" accent1="accent1" accent2="accent2" accent3="accent3" accent4="accent4" accent5="accent5" accent6="accent6" hlink="hlink" folHlink="folHlink"/>
  <p:sldLayoutIdLst>
    <p:sldLayoutId id="2147484291" r:id="rId1"/>
    <p:sldLayoutId id="2147484292" r:id="rId2"/>
    <p:sldLayoutId id="2147484293" r:id="rId3"/>
    <p:sldLayoutId id="2147484294" r:id="rId4"/>
    <p:sldLayoutId id="2147484295" r:id="rId5"/>
    <p:sldLayoutId id="2147484296" r:id="rId6"/>
    <p:sldLayoutId id="2147484297" r:id="rId7"/>
    <p:sldLayoutId id="2147484298" r:id="rId8"/>
    <p:sldLayoutId id="2147484299" r:id="rId9"/>
    <p:sldLayoutId id="2147484300" r:id="rId10"/>
    <p:sldLayoutId id="2147484301" r:id="rId11"/>
    <p:sldLayoutId id="2147484302" r:id="rId12"/>
    <p:sldLayoutId id="2147484303" r:id="rId13"/>
    <p:sldLayoutId id="2147484304" r:id="rId14"/>
    <p:sldLayoutId id="2147484305" r:id="rId15"/>
    <p:sldLayoutId id="214748430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691680" y="2652653"/>
            <a:ext cx="5616624" cy="1008112"/>
          </a:xfrm>
        </p:spPr>
        <p:txBody>
          <a:bodyPr>
            <a:normAutofit fontScale="90000"/>
          </a:bodyPr>
          <a:lstStyle/>
          <a:p>
            <a:pPr algn="ctr"/>
            <a:r>
              <a:rPr lang="kk-KZ" sz="1800" b="1" dirty="0">
                <a:solidFill>
                  <a:schemeClr val="tx1"/>
                </a:solidFill>
                <a:latin typeface="Times New Roman" panose="02020603050405020304" pitchFamily="18" charset="0"/>
                <a:cs typeface="Times New Roman" panose="02020603050405020304" pitchFamily="18" charset="0"/>
              </a:rPr>
              <a:t/>
            </a:r>
            <a:br>
              <a:rPr lang="kk-KZ" sz="1800" b="1" dirty="0">
                <a:solidFill>
                  <a:schemeClr val="tx1"/>
                </a:solidFill>
                <a:latin typeface="Times New Roman" panose="02020603050405020304" pitchFamily="18" charset="0"/>
                <a:cs typeface="Times New Roman" panose="02020603050405020304" pitchFamily="18" charset="0"/>
              </a:rPr>
            </a:br>
            <a:r>
              <a:rPr lang="kk-KZ" sz="1800" b="1" dirty="0">
                <a:solidFill>
                  <a:schemeClr val="tx1"/>
                </a:solidFill>
                <a:latin typeface="Times New Roman" panose="02020603050405020304" pitchFamily="18" charset="0"/>
                <a:cs typeface="Times New Roman" panose="02020603050405020304" pitchFamily="18" charset="0"/>
              </a:rPr>
              <a:t/>
            </a:r>
            <a:br>
              <a:rPr lang="kk-KZ" sz="1800" b="1" dirty="0">
                <a:solidFill>
                  <a:schemeClr val="tx1"/>
                </a:solidFill>
                <a:latin typeface="Times New Roman" panose="02020603050405020304" pitchFamily="18" charset="0"/>
                <a:cs typeface="Times New Roman" panose="02020603050405020304" pitchFamily="18" charset="0"/>
              </a:rPr>
            </a:br>
            <a:r>
              <a:rPr lang="kk-KZ" sz="1800" b="1" dirty="0" smtClean="0">
                <a:solidFill>
                  <a:schemeClr val="tx1"/>
                </a:solidFill>
                <a:latin typeface="Times New Roman" panose="02020603050405020304" pitchFamily="18" charset="0"/>
                <a:cs typeface="Times New Roman" panose="02020603050405020304" pitchFamily="18" charset="0"/>
              </a:rPr>
              <a:t/>
            </a:r>
            <a:br>
              <a:rPr lang="kk-KZ" sz="1800" b="1" dirty="0" smtClean="0">
                <a:solidFill>
                  <a:schemeClr val="tx1"/>
                </a:solidFill>
                <a:latin typeface="Times New Roman" panose="02020603050405020304" pitchFamily="18" charset="0"/>
                <a:cs typeface="Times New Roman" panose="02020603050405020304" pitchFamily="18" charset="0"/>
              </a:rPr>
            </a:br>
            <a:r>
              <a:rPr lang="kk-KZ" sz="1800" b="1" dirty="0">
                <a:solidFill>
                  <a:schemeClr val="tx1"/>
                </a:solidFill>
                <a:latin typeface="Times New Roman" panose="02020603050405020304" pitchFamily="18" charset="0"/>
                <a:cs typeface="Times New Roman" panose="02020603050405020304" pitchFamily="18" charset="0"/>
              </a:rPr>
              <a:t/>
            </a:r>
            <a:br>
              <a:rPr lang="kk-KZ" sz="1800" b="1" dirty="0">
                <a:solidFill>
                  <a:schemeClr val="tx1"/>
                </a:solidFill>
                <a:latin typeface="Times New Roman" panose="02020603050405020304" pitchFamily="18" charset="0"/>
                <a:cs typeface="Times New Roman" panose="02020603050405020304" pitchFamily="18" charset="0"/>
              </a:rPr>
            </a:br>
            <a:r>
              <a:rPr lang="kk-KZ" sz="2000" b="1" dirty="0" smtClean="0">
                <a:solidFill>
                  <a:srgbClr val="18065A"/>
                </a:solidFill>
                <a:latin typeface="Times New Roman" panose="02020603050405020304" pitchFamily="18" charset="0"/>
                <a:cs typeface="Times New Roman" panose="02020603050405020304" pitchFamily="18" charset="0"/>
              </a:rPr>
              <a:t>Мақсаты</a:t>
            </a:r>
            <a:r>
              <a:rPr lang="kk-KZ" sz="2000" b="1" dirty="0">
                <a:solidFill>
                  <a:srgbClr val="18065A"/>
                </a:solidFill>
                <a:latin typeface="Times New Roman" panose="02020603050405020304" pitchFamily="18" charset="0"/>
                <a:cs typeface="Times New Roman" panose="02020603050405020304" pitchFamily="18" charset="0"/>
              </a:rPr>
              <a:t>: </a:t>
            </a:r>
            <a:r>
              <a:rPr lang="kk-KZ" sz="2000" b="1" dirty="0" smtClean="0">
                <a:solidFill>
                  <a:srgbClr val="18065A"/>
                </a:solidFill>
                <a:latin typeface="Times New Roman" panose="02020603050405020304" pitchFamily="18" charset="0"/>
                <a:cs typeface="Times New Roman" panose="02020603050405020304" pitchFamily="18" charset="0"/>
              </a:rPr>
              <a:t>Бала бойындағы танымдық қабілетін дамыту,ойлау қабілеттерін, саусақ моторикасын,логикасын қалыптастыру, ұқыптылыққа,байқампаздыққа тәрбиелеу.</a:t>
            </a:r>
            <a:r>
              <a:rPr lang="kk-KZ" sz="2000" b="1" dirty="0">
                <a:solidFill>
                  <a:srgbClr val="18065A"/>
                </a:solidFill>
              </a:rPr>
              <a:t/>
            </a:r>
            <a:br>
              <a:rPr lang="kk-KZ" sz="2000" b="1" dirty="0">
                <a:solidFill>
                  <a:srgbClr val="18065A"/>
                </a:solidFill>
              </a:rPr>
            </a:br>
            <a:r>
              <a:rPr lang="kk-KZ" sz="2000" b="1" dirty="0">
                <a:solidFill>
                  <a:srgbClr val="18065A"/>
                </a:solidFill>
              </a:rPr>
              <a:t/>
            </a:r>
            <a:br>
              <a:rPr lang="kk-KZ" sz="2000" b="1" dirty="0">
                <a:solidFill>
                  <a:srgbClr val="18065A"/>
                </a:solidFill>
              </a:rPr>
            </a:br>
            <a:r>
              <a:rPr lang="kk-KZ" b="1" dirty="0"/>
              <a:t/>
            </a:r>
            <a:br>
              <a:rPr lang="kk-KZ" b="1" dirty="0"/>
            </a:br>
            <a:r>
              <a:rPr lang="kk-KZ" b="1" dirty="0"/>
              <a:t/>
            </a:r>
            <a:br>
              <a:rPr lang="kk-KZ" b="1" dirty="0"/>
            </a:br>
            <a:r>
              <a:rPr lang="kk-KZ" b="1" dirty="0"/>
              <a:t/>
            </a:r>
            <a:br>
              <a:rPr lang="kk-KZ" b="1" dirty="0"/>
            </a:br>
            <a:r>
              <a:rPr lang="kk-KZ" b="1" dirty="0"/>
              <a:t/>
            </a:r>
            <a:br>
              <a:rPr lang="kk-KZ" b="1" dirty="0"/>
            </a:br>
            <a:r>
              <a:rPr lang="kk-KZ" b="1" dirty="0">
                <a:solidFill>
                  <a:schemeClr val="bg1"/>
                </a:solidFill>
              </a:rPr>
              <a:t/>
            </a:r>
            <a:br>
              <a:rPr lang="kk-KZ" b="1" dirty="0">
                <a:solidFill>
                  <a:schemeClr val="bg1"/>
                </a:solidFill>
              </a:rPr>
            </a:br>
            <a:r>
              <a:rPr lang="kk-KZ" b="1" dirty="0"/>
              <a:t/>
            </a:r>
            <a:br>
              <a:rPr lang="kk-KZ" b="1" dirty="0"/>
            </a:br>
            <a:r>
              <a:rPr lang="kk-KZ" b="1" dirty="0"/>
              <a:t/>
            </a:r>
            <a:br>
              <a:rPr lang="kk-KZ" b="1" dirty="0"/>
            </a:br>
            <a:r>
              <a:rPr lang="kk-KZ" b="1" dirty="0"/>
              <a:t/>
            </a:r>
            <a:br>
              <a:rPr lang="kk-KZ" b="1" dirty="0"/>
            </a:br>
            <a:r>
              <a:rPr lang="kk-KZ" b="1" dirty="0"/>
              <a:t/>
            </a:r>
            <a:br>
              <a:rPr lang="kk-KZ" b="1" dirty="0"/>
            </a:br>
            <a:r>
              <a:rPr lang="kk-KZ" b="1" dirty="0"/>
              <a:t/>
            </a:r>
            <a:br>
              <a:rPr lang="kk-KZ" b="1" dirty="0"/>
            </a:br>
            <a:endParaRPr lang="ru-RU" sz="5300" dirty="0">
              <a:solidFill>
                <a:srgbClr val="FF0000"/>
              </a:solidFill>
              <a:effectLst>
                <a:reflection blurRad="6350" stA="55000" endA="300" endPos="45500" dir="5400000" sy="-100000" algn="bl" rotWithShape="0"/>
              </a:effectLst>
            </a:endParaRPr>
          </a:p>
        </p:txBody>
      </p:sp>
      <p:sp>
        <p:nvSpPr>
          <p:cNvPr id="5" name="Прямоугольник 4">
            <a:extLst>
              <a:ext uri="{FF2B5EF4-FFF2-40B4-BE49-F238E27FC236}">
                <a16:creationId xmlns:a16="http://schemas.microsoft.com/office/drawing/2014/main" xmlns="" id="{64A0E83D-DF63-4788-98CB-F9D486B00A91}"/>
              </a:ext>
            </a:extLst>
          </p:cNvPr>
          <p:cNvSpPr/>
          <p:nvPr/>
        </p:nvSpPr>
        <p:spPr>
          <a:xfrm>
            <a:off x="467544" y="1844824"/>
            <a:ext cx="8424936" cy="156966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kk-KZ" sz="2400" b="1" dirty="0" smtClean="0">
                <a:ln/>
                <a:solidFill>
                  <a:srgbClr val="18065A"/>
                </a:solidFill>
                <a:latin typeface="Times New Roman" panose="02020603050405020304" pitchFamily="18" charset="0"/>
                <a:cs typeface="Times New Roman" panose="02020603050405020304" pitchFamily="18" charset="0"/>
              </a:rPr>
              <a:t>«</a:t>
            </a:r>
            <a:r>
              <a:rPr lang="kk-KZ" sz="2400" b="1" dirty="0">
                <a:solidFill>
                  <a:srgbClr val="18065A"/>
                </a:solidFill>
                <a:latin typeface="Times New Roman" panose="02020603050405020304" pitchFamily="18" charset="0"/>
                <a:cs typeface="Times New Roman" panose="02020603050405020304" pitchFamily="18" charset="0"/>
              </a:rPr>
              <a:t>МЕКТЕПКЕ ДЕЙІНГІ ҰЙЫМДА ЗАТТЫҚ-ДАМЫТУШЫ ОРТАНЫ ҰЙЫМДАСТЫРУДЫҢ  ШЫҒАРМАШЫЛЫҚ </a:t>
            </a:r>
            <a:r>
              <a:rPr lang="kk-KZ" sz="2400" b="1" dirty="0" smtClean="0">
                <a:solidFill>
                  <a:srgbClr val="18065A"/>
                </a:solidFill>
                <a:latin typeface="Times New Roman" panose="02020603050405020304" pitchFamily="18" charset="0"/>
                <a:cs typeface="Times New Roman" panose="02020603050405020304" pitchFamily="18" charset="0"/>
              </a:rPr>
              <a:t>ТӘСІЛІ»</a:t>
            </a:r>
            <a:endParaRPr lang="ru-RU" sz="2400" dirty="0">
              <a:solidFill>
                <a:srgbClr val="18065A"/>
              </a:solidFill>
              <a:latin typeface="Times New Roman" panose="02020603050405020304" pitchFamily="18" charset="0"/>
              <a:cs typeface="Times New Roman" panose="02020603050405020304" pitchFamily="18" charset="0"/>
            </a:endParaRPr>
          </a:p>
          <a:p>
            <a:pPr algn="ctr"/>
            <a:endParaRPr lang="kk-KZ" sz="2400" b="1" dirty="0">
              <a:ln/>
              <a:solidFill>
                <a:srgbClr val="18065A"/>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403648" y="332656"/>
            <a:ext cx="4968552" cy="523220"/>
          </a:xfrm>
          <a:prstGeom prst="rect">
            <a:avLst/>
          </a:prstGeom>
        </p:spPr>
        <p:txBody>
          <a:bodyPr wrap="square">
            <a:spAutoFit/>
          </a:bodyPr>
          <a:lstStyle/>
          <a:p>
            <a:pPr algn="ctr"/>
            <a:r>
              <a:rPr lang="kk-KZ" sz="2800" dirty="0">
                <a:ln>
                  <a:solidFill>
                    <a:schemeClr val="tx1"/>
                  </a:solidFill>
                </a:ln>
                <a:solidFill>
                  <a:srgbClr val="FF0000"/>
                </a:solidFill>
                <a:latin typeface="Times New Roman" pitchFamily="18" charset="0"/>
                <a:cs typeface="Times New Roman" pitchFamily="18" charset="0"/>
              </a:rPr>
              <a:t>“Тамаша” бөбекжайы КМҚК</a:t>
            </a:r>
            <a:endParaRPr lang="ru-RU" sz="2800" dirty="0"/>
          </a:p>
        </p:txBody>
      </p:sp>
    </p:spTree>
    <p:extLst>
      <p:ext uri="{BB962C8B-B14F-4D97-AF65-F5344CB8AC3E}">
        <p14:creationId xmlns:p14="http://schemas.microsoft.com/office/powerpoint/2010/main" xmlns="" val="1656291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xmlns="" id="{EB781A3A-F013-4662-B89F-0CD6AAAA9FA3}"/>
              </a:ext>
            </a:extLst>
          </p:cNvPr>
          <p:cNvSpPr/>
          <p:nvPr/>
        </p:nvSpPr>
        <p:spPr>
          <a:xfrm>
            <a:off x="467544" y="0"/>
            <a:ext cx="7928184" cy="830997"/>
          </a:xfrm>
          <a:prstGeom prst="rect">
            <a:avLst/>
          </a:prstGeom>
          <a:noFill/>
        </p:spPr>
        <p:txBody>
          <a:bodyPr wrap="square" lIns="91440" tIns="45720" rIns="91440" bIns="45720">
            <a:spAutoFit/>
          </a:bodyPr>
          <a:lstStyle/>
          <a:p>
            <a:pPr algn="ctr"/>
            <a:r>
              <a:rPr lang="kk-KZ"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a:t>
            </a:r>
            <a:endParaRPr lang="ru-RU"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pic>
        <p:nvPicPr>
          <p:cNvPr id="11" name="Рисунок 10" descr="C:\Users\77051\AppData\Local\Packages\5319275A.WhatsAppDesktop_cv1g1gvanyjgm\TempState\1160453108D3E537255E9F7B931F4E90\Изображение WhatsApp 2025-02-11 в 10.23.24_2a0aa929.jpg"/>
          <p:cNvPicPr/>
          <p:nvPr/>
        </p:nvPicPr>
        <p:blipFill>
          <a:blip r:embed="rId2" cstate="print"/>
          <a:srcRect/>
          <a:stretch>
            <a:fillRect/>
          </a:stretch>
        </p:blipFill>
        <p:spPr bwMode="auto">
          <a:xfrm>
            <a:off x="338534" y="1354216"/>
            <a:ext cx="4032448" cy="3868301"/>
          </a:xfrm>
          <a:prstGeom prst="rect">
            <a:avLst/>
          </a:prstGeom>
          <a:noFill/>
          <a:ln w="9525">
            <a:noFill/>
            <a:miter lim="800000"/>
            <a:headEnd/>
            <a:tailEnd/>
          </a:ln>
        </p:spPr>
      </p:pic>
      <p:pic>
        <p:nvPicPr>
          <p:cNvPr id="12" name="Рисунок 11" descr="C:\Users\77051\AppData\Local\Packages\5319275A.WhatsAppDesktop_cv1g1gvanyjgm\TempState\F0031C7A91D74015A9ADDFBC589F3FE5\Изображение WhatsApp 2025-02-11 в 10.14.16_0c43fcf5.jpg"/>
          <p:cNvPicPr/>
          <p:nvPr/>
        </p:nvPicPr>
        <p:blipFill>
          <a:blip r:embed="rId3" cstate="print"/>
          <a:srcRect/>
          <a:stretch>
            <a:fillRect/>
          </a:stretch>
        </p:blipFill>
        <p:spPr bwMode="auto">
          <a:xfrm>
            <a:off x="4572000" y="2060848"/>
            <a:ext cx="4176464" cy="3866971"/>
          </a:xfrm>
          <a:prstGeom prst="rect">
            <a:avLst/>
          </a:prstGeom>
          <a:noFill/>
          <a:ln w="9525">
            <a:noFill/>
            <a:miter lim="800000"/>
            <a:headEnd/>
            <a:tailEnd/>
          </a:ln>
        </p:spPr>
      </p:pic>
      <p:sp>
        <p:nvSpPr>
          <p:cNvPr id="3" name="Прямоугольник 2"/>
          <p:cNvSpPr/>
          <p:nvPr/>
        </p:nvSpPr>
        <p:spPr>
          <a:xfrm>
            <a:off x="467544" y="415498"/>
            <a:ext cx="7776864" cy="523220"/>
          </a:xfrm>
          <a:prstGeom prst="rect">
            <a:avLst/>
          </a:prstGeom>
        </p:spPr>
        <p:txBody>
          <a:bodyPr wrap="square">
            <a:spAutoFit/>
          </a:bodyPr>
          <a:lstStyle/>
          <a:p>
            <a:r>
              <a:rPr lang="kk-KZ" sz="2800" dirty="0" smtClean="0">
                <a:solidFill>
                  <a:srgbClr val="18065A"/>
                </a:solidFill>
                <a:latin typeface="Times New Roman" panose="02020603050405020304" pitchFamily="18" charset="0"/>
                <a:ea typeface="Calibri" panose="020F0502020204030204" pitchFamily="34" charset="0"/>
              </a:rPr>
              <a:t>                            Дамытушы </a:t>
            </a:r>
            <a:r>
              <a:rPr lang="kk-KZ" sz="2800" dirty="0">
                <a:solidFill>
                  <a:srgbClr val="18065A"/>
                </a:solidFill>
                <a:latin typeface="Times New Roman" panose="02020603050405020304" pitchFamily="18" charset="0"/>
                <a:ea typeface="Calibri" panose="020F0502020204030204" pitchFamily="34" charset="0"/>
              </a:rPr>
              <a:t>орта</a:t>
            </a:r>
            <a:endParaRPr lang="ru-RU" sz="2800" dirty="0">
              <a:solidFill>
                <a:srgbClr val="18065A"/>
              </a:solidFill>
            </a:endParaRPr>
          </a:p>
        </p:txBody>
      </p:sp>
    </p:spTree>
    <p:extLst>
      <p:ext uri="{BB962C8B-B14F-4D97-AF65-F5344CB8AC3E}">
        <p14:creationId xmlns:p14="http://schemas.microsoft.com/office/powerpoint/2010/main" xmlns="" val="1362742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98" y="609600"/>
            <a:ext cx="8210873" cy="515144"/>
          </a:xfrm>
        </p:spPr>
        <p:txBody>
          <a:bodyPr>
            <a:normAutofit fontScale="90000"/>
          </a:bodyPr>
          <a:lstStyle/>
          <a:p>
            <a:r>
              <a:rPr lang="kk-KZ" sz="3200" dirty="0" smtClean="0">
                <a:solidFill>
                  <a:srgbClr val="18065A"/>
                </a:solidFill>
                <a:latin typeface="Times New Roman" panose="02020603050405020304" pitchFamily="18" charset="0"/>
                <a:cs typeface="Times New Roman" panose="02020603050405020304" pitchFamily="18" charset="0"/>
              </a:rPr>
              <a:t>                              </a:t>
            </a:r>
            <a:r>
              <a:rPr lang="kk-KZ" dirty="0" smtClean="0">
                <a:solidFill>
                  <a:srgbClr val="18065A"/>
                </a:solidFill>
                <a:latin typeface="Times New Roman" panose="02020603050405020304" pitchFamily="18" charset="0"/>
                <a:cs typeface="Times New Roman" panose="02020603050405020304" pitchFamily="18" charset="0"/>
              </a:rPr>
              <a:t>Қорытынды</a:t>
            </a:r>
            <a:endParaRPr lang="ru-RU" dirty="0">
              <a:solidFill>
                <a:srgbClr val="18065A"/>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395536" y="1844824"/>
            <a:ext cx="8208912" cy="4247317"/>
          </a:xfrm>
          <a:prstGeom prst="rect">
            <a:avLst/>
          </a:prstGeom>
        </p:spPr>
        <p:txBody>
          <a:bodyPr wrap="square">
            <a:spAutoFit/>
          </a:bodyPr>
          <a:lstStyle/>
          <a:p>
            <a:r>
              <a:rPr lang="kk-KZ" dirty="0">
                <a:latin typeface="Times New Roman" panose="02020603050405020304" pitchFamily="18" charset="0"/>
                <a:ea typeface="Calibri" panose="020F0502020204030204" pitchFamily="34" charset="0"/>
              </a:rPr>
              <a:t>Заттық-кеңістіктік дамытушы орта ерте жастағы балалардың дамуының маңызды факторы болып табылады. Баланың толықтай дамуы үшін балалар жарқын, көркем өмірді қабылдай алатындай жағдайлар туғызу қажет. Заттық ортаны модельдеу балалардың өзара әрекеттесуіне, ынтымақтасуына, өзара білім алуына жағдай туғызады. Егер ортада жанында мәдени-танымдық дамудың жоғары деңгейі бар балалар болса, онда олар шығармашылық импровизацияға айналдырып, қызық модельдер, көріністер құрастыра алады, немесе керісінше, егер онда сенсорлық тәжірибенің даму деңгейі төмен балалар болса, онда ортада шоғырланған элементтік көріністер оларға дәл солай сәтті нәтижеге қол жеткізуге мүмкіндік береді. </a:t>
            </a:r>
            <a:r>
              <a:rPr lang="kk-KZ" dirty="0" smtClean="0">
                <a:latin typeface="Times New Roman" panose="02020603050405020304" pitchFamily="18" charset="0"/>
                <a:ea typeface="Calibri" panose="020F0502020204030204" pitchFamily="34" charset="0"/>
              </a:rPr>
              <a:t>Ерте </a:t>
            </a:r>
            <a:r>
              <a:rPr lang="kk-KZ" dirty="0">
                <a:latin typeface="Times New Roman" panose="02020603050405020304" pitchFamily="18" charset="0"/>
                <a:ea typeface="Calibri" panose="020F0502020204030204" pitchFamily="34" charset="0"/>
              </a:rPr>
              <a:t>жастағы балалар тобында заттық-кеңістіктік дамытушы ортаны құру баланың жан-жақты дамуы, жетекші әрекет түрлерін дамыту үшін маңызды шарты: заттық және сюжеттік-бейнелі ойындар, танымдық және жемісті әрекеттер болып табылады. Балабақшада заттық-дамытушы ортаны ұйымдастыру барысында мектепке дейінгі ұйым педагогтарының күрделі, көп жоспарлы және жоғары шығармашылық қызметі </a:t>
            </a:r>
            <a:r>
              <a:rPr lang="kk-KZ" dirty="0" smtClean="0">
                <a:latin typeface="Times New Roman" panose="02020603050405020304" pitchFamily="18" charset="0"/>
                <a:ea typeface="Calibri" panose="020F0502020204030204" pitchFamily="34" charset="0"/>
              </a:rPr>
              <a:t>қажет.</a:t>
            </a:r>
            <a:endParaRPr lang="ru-RU" dirty="0"/>
          </a:p>
        </p:txBody>
      </p:sp>
    </p:spTree>
    <p:extLst>
      <p:ext uri="{BB962C8B-B14F-4D97-AF65-F5344CB8AC3E}">
        <p14:creationId xmlns:p14="http://schemas.microsoft.com/office/powerpoint/2010/main" xmlns="" val="1592890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a:extLst>
              <a:ext uri="{FF2B5EF4-FFF2-40B4-BE49-F238E27FC236}">
                <a16:creationId xmlns:a16="http://schemas.microsoft.com/office/drawing/2014/main" xmlns="" id="{A5B68B83-53BD-40A5-8E57-A3AFD09087D7}"/>
              </a:ext>
            </a:extLst>
          </p:cNvPr>
          <p:cNvGrpSpPr/>
          <p:nvPr/>
        </p:nvGrpSpPr>
        <p:grpSpPr>
          <a:xfrm>
            <a:off x="191840" y="33829"/>
            <a:ext cx="8952160" cy="946899"/>
            <a:chOff x="12533" y="33829"/>
            <a:chExt cx="8700640" cy="1450955"/>
          </a:xfrm>
        </p:grpSpPr>
        <p:pic>
          <p:nvPicPr>
            <p:cNvPr id="4" name="Рисунок 3">
              <a:extLst>
                <a:ext uri="{FF2B5EF4-FFF2-40B4-BE49-F238E27FC236}">
                  <a16:creationId xmlns:a16="http://schemas.microsoft.com/office/drawing/2014/main" xmlns="" id="{E6A72D28-F1AA-46C6-8A35-129E30914A0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533" y="33829"/>
              <a:ext cx="2175160" cy="1448602"/>
            </a:xfrm>
            <a:prstGeom prst="rect">
              <a:avLst/>
            </a:prstGeom>
          </p:spPr>
        </p:pic>
        <p:pic>
          <p:nvPicPr>
            <p:cNvPr id="5" name="Рисунок 4">
              <a:extLst>
                <a:ext uri="{FF2B5EF4-FFF2-40B4-BE49-F238E27FC236}">
                  <a16:creationId xmlns:a16="http://schemas.microsoft.com/office/drawing/2014/main" xmlns="" id="{04B3B616-AE4F-4E5D-AB7D-A8B2BA97582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87693" y="36182"/>
              <a:ext cx="2175160" cy="1448602"/>
            </a:xfrm>
            <a:prstGeom prst="rect">
              <a:avLst/>
            </a:prstGeom>
          </p:spPr>
        </p:pic>
        <p:pic>
          <p:nvPicPr>
            <p:cNvPr id="6" name="Рисунок 5">
              <a:extLst>
                <a:ext uri="{FF2B5EF4-FFF2-40B4-BE49-F238E27FC236}">
                  <a16:creationId xmlns:a16="http://schemas.microsoft.com/office/drawing/2014/main" xmlns="" id="{57A0D9C3-154A-4CB0-9578-C223F4ED699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362853" y="33829"/>
              <a:ext cx="2175160" cy="1448602"/>
            </a:xfrm>
            <a:prstGeom prst="rect">
              <a:avLst/>
            </a:prstGeom>
          </p:spPr>
        </p:pic>
        <p:pic>
          <p:nvPicPr>
            <p:cNvPr id="7" name="Рисунок 6">
              <a:extLst>
                <a:ext uri="{FF2B5EF4-FFF2-40B4-BE49-F238E27FC236}">
                  <a16:creationId xmlns:a16="http://schemas.microsoft.com/office/drawing/2014/main" xmlns="" id="{B53E177B-994B-4393-A2D5-68976DB1D46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38013" y="36182"/>
              <a:ext cx="2175160" cy="1448602"/>
            </a:xfrm>
            <a:prstGeom prst="rect">
              <a:avLst/>
            </a:prstGeom>
          </p:spPr>
        </p:pic>
      </p:grpSp>
      <p:pic>
        <p:nvPicPr>
          <p:cNvPr id="10" name="Рисунок 9">
            <a:extLst>
              <a:ext uri="{FF2B5EF4-FFF2-40B4-BE49-F238E27FC236}">
                <a16:creationId xmlns:a16="http://schemas.microsoft.com/office/drawing/2014/main" xmlns="" id="{CB85C5D3-474D-4B65-A80B-30B9C8A50F04}"/>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80528" y="332656"/>
            <a:ext cx="8952160" cy="6129589"/>
          </a:xfrm>
          <a:prstGeom prst="rect">
            <a:avLst/>
          </a:prstGeom>
        </p:spPr>
      </p:pic>
      <p:sp>
        <p:nvSpPr>
          <p:cNvPr id="9" name="TextBox 8">
            <a:extLst>
              <a:ext uri="{FF2B5EF4-FFF2-40B4-BE49-F238E27FC236}">
                <a16:creationId xmlns:a16="http://schemas.microsoft.com/office/drawing/2014/main" xmlns="" id="{064A7A5A-EF13-49E3-B32E-45CF2A962C9D}"/>
              </a:ext>
            </a:extLst>
          </p:cNvPr>
          <p:cNvSpPr txBox="1"/>
          <p:nvPr/>
        </p:nvSpPr>
        <p:spPr>
          <a:xfrm>
            <a:off x="1319862" y="1311913"/>
            <a:ext cx="7181012" cy="2554545"/>
          </a:xfrm>
          <a:prstGeom prst="rect">
            <a:avLst/>
          </a:prstGeom>
          <a:noFill/>
        </p:spPr>
        <p:txBody>
          <a:bodyPr wrap="square">
            <a:spAutoFit/>
            <a:scene3d>
              <a:camera prst="perspectiveRight"/>
              <a:lightRig rig="threePt" dir="t"/>
            </a:scene3d>
          </a:bodyPr>
          <a:lstStyle/>
          <a:p>
            <a:r>
              <a:rPr lang="kk-KZ" sz="4000" dirty="0" smtClean="0">
                <a:ln w="0">
                  <a:solidFill>
                    <a:srgbClr val="FF0000"/>
                  </a:solidFill>
                </a:ln>
                <a:solidFill>
                  <a:schemeClr val="tx1">
                    <a:lumMod val="75000"/>
                    <a:lumOff val="2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Нәтижесінде </a:t>
            </a:r>
          </a:p>
          <a:p>
            <a:r>
              <a:rPr lang="kk-KZ" sz="2000" dirty="0" smtClean="0">
                <a:ln w="0">
                  <a:solidFill>
                    <a:srgbClr val="FF0000"/>
                  </a:solidFill>
                </a:ln>
                <a:solidFill>
                  <a:schemeClr val="tx1">
                    <a:lumMod val="75000"/>
                    <a:lumOff val="2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Мектеп жасына дейінгі балалардың сөздік қорларын дамыту ісінде,балалармен сөздік жұмысын жүргізе отырып; балалардың жаңа сөздерді меңгертеміз,үйренген сөздерін тиянақтап,ірі байытып отырамыз. Осы аталған міндеттерді тәрбиеші үнемі жүргізсе сапалы нәтижеге қол жеткіземі</a:t>
            </a:r>
            <a:r>
              <a:rPr lang="kk-KZ" sz="2000" dirty="0" smtClean="0">
                <a:ln w="0">
                  <a:solidFill>
                    <a:srgbClr val="FF0000"/>
                  </a:solidFill>
                </a:ln>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з</a:t>
            </a:r>
            <a:r>
              <a:rPr lang="kk-KZ" sz="4000" dirty="0" smtClean="0">
                <a:ln w="0">
                  <a:solidFill>
                    <a:srgbClr val="FF0000"/>
                  </a:solidFill>
                </a:ln>
                <a:effectLst>
                  <a:outerShdw blurRad="38100" dist="19050" dir="2700000" algn="tl" rotWithShape="0">
                    <a:schemeClr val="dk1">
                      <a:alpha val="40000"/>
                    </a:schemeClr>
                  </a:outerShdw>
                </a:effectLst>
              </a:rPr>
              <a:t> </a:t>
            </a:r>
            <a:endParaRPr lang="en-US" sz="4000" dirty="0">
              <a:ln w="0">
                <a:solidFill>
                  <a:srgbClr val="FF0000"/>
                </a:solidFill>
              </a:ln>
              <a:effectLst>
                <a:outerShdw blurRad="38100" dist="19050" dir="2700000" algn="tl" rotWithShape="0">
                  <a:schemeClr val="dk1">
                    <a:alpha val="40000"/>
                  </a:schemeClr>
                </a:outerShdw>
              </a:effectLst>
            </a:endParaRPr>
          </a:p>
        </p:txBody>
      </p:sp>
      <p:sp>
        <p:nvSpPr>
          <p:cNvPr id="11" name="Заголовок 1">
            <a:extLst>
              <a:ext uri="{FF2B5EF4-FFF2-40B4-BE49-F238E27FC236}">
                <a16:creationId xmlns:a16="http://schemas.microsoft.com/office/drawing/2014/main" xmlns="" id="{67CB8D5A-32BA-4A0A-B710-FCE91D07AF79}"/>
              </a:ext>
            </a:extLst>
          </p:cNvPr>
          <p:cNvSpPr>
            <a:spLocks noGrp="1"/>
          </p:cNvSpPr>
          <p:nvPr>
            <p:ph type="title"/>
          </p:nvPr>
        </p:nvSpPr>
        <p:spPr>
          <a:xfrm>
            <a:off x="1115616" y="5308969"/>
            <a:ext cx="8424936" cy="1647056"/>
          </a:xfrm>
        </p:spPr>
        <p:txBody>
          <a:bodyPr>
            <a:noAutofit/>
          </a:bodyPr>
          <a:lstStyle/>
          <a:p>
            <a:r>
              <a:rPr lang="kk-KZ" sz="5400" b="1" dirty="0">
                <a:ln>
                  <a:solidFill>
                    <a:srgbClr val="FF0000"/>
                  </a:solidFill>
                </a:ln>
                <a:solidFill>
                  <a:srgbClr val="FF0000"/>
                </a:solidFill>
                <a:effectLst/>
                <a:latin typeface="Times New Roman" pitchFamily="18" charset="0"/>
                <a:cs typeface="Times New Roman" pitchFamily="18" charset="0"/>
              </a:rPr>
              <a:t>Назарларыңызға рахмет!</a:t>
            </a:r>
            <a:endParaRPr lang="ru-RU" sz="5400" b="1" dirty="0">
              <a:ln>
                <a:solidFill>
                  <a:srgbClr val="FF0000"/>
                </a:solidFill>
              </a:ln>
              <a:solidFill>
                <a:srgbClr val="FF000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3909148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xmlns="" id="{58AB182F-E907-4155-95C7-CB550D1D637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0800000">
            <a:off x="5904392" y="-35734"/>
            <a:ext cx="3239608" cy="3429000"/>
          </a:xfrm>
          <a:prstGeom prst="rect">
            <a:avLst/>
          </a:prstGeom>
        </p:spPr>
      </p:pic>
      <p:pic>
        <p:nvPicPr>
          <p:cNvPr id="6" name="Рисунок 5">
            <a:extLst>
              <a:ext uri="{FF2B5EF4-FFF2-40B4-BE49-F238E27FC236}">
                <a16:creationId xmlns:a16="http://schemas.microsoft.com/office/drawing/2014/main" xmlns="" id="{9C3774D8-BD7A-4C8A-AA64-AF3D3B9E0F68}"/>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446" y="3393266"/>
            <a:ext cx="3239608" cy="3429000"/>
          </a:xfrm>
          <a:prstGeom prst="rect">
            <a:avLst/>
          </a:prstGeom>
        </p:spPr>
      </p:pic>
      <p:sp>
        <p:nvSpPr>
          <p:cNvPr id="3" name="Заголовок 2"/>
          <p:cNvSpPr>
            <a:spLocks noGrp="1"/>
          </p:cNvSpPr>
          <p:nvPr>
            <p:ph type="title"/>
          </p:nvPr>
        </p:nvSpPr>
        <p:spPr>
          <a:xfrm>
            <a:off x="899592" y="260648"/>
            <a:ext cx="7488832" cy="5904656"/>
          </a:xfrm>
        </p:spPr>
        <p:txBody>
          <a:bodyPr>
            <a:noAutofit/>
          </a:bodyPr>
          <a:lstStyle/>
          <a:p>
            <a:r>
              <a:rPr lang="kk-KZ" sz="3200" b="1" i="1" dirty="0">
                <a:solidFill>
                  <a:srgbClr val="18065A"/>
                </a:solidFill>
                <a:latin typeface="Times New Roman" panose="02020603050405020304" pitchFamily="18" charset="0"/>
                <a:cs typeface="Times New Roman" panose="02020603050405020304" pitchFamily="18" charset="0"/>
              </a:rPr>
              <a:t>                        </a:t>
            </a:r>
            <a:r>
              <a:rPr lang="kk-KZ" sz="2800" b="1" i="1" dirty="0" smtClean="0">
                <a:solidFill>
                  <a:srgbClr val="18065A"/>
                </a:solidFill>
                <a:latin typeface="Times New Roman" panose="02020603050405020304" pitchFamily="18" charset="0"/>
                <a:cs typeface="Times New Roman" panose="02020603050405020304" pitchFamily="18" charset="0"/>
              </a:rPr>
              <a:t>Дамытушы орта</a:t>
            </a:r>
            <a:r>
              <a:rPr lang="kk-KZ" sz="2800" b="1" i="1" dirty="0">
                <a:solidFill>
                  <a:srgbClr val="18065A"/>
                </a:solidFill>
                <a:latin typeface="Times New Roman" panose="02020603050405020304" pitchFamily="18" charset="0"/>
                <a:cs typeface="Times New Roman" panose="02020603050405020304" pitchFamily="18" charset="0"/>
              </a:rPr>
              <a:t/>
            </a:r>
            <a:br>
              <a:rPr lang="kk-KZ" sz="2800" b="1" i="1" dirty="0">
                <a:solidFill>
                  <a:srgbClr val="18065A"/>
                </a:solidFill>
                <a:latin typeface="Times New Roman" panose="02020603050405020304" pitchFamily="18" charset="0"/>
                <a:cs typeface="Times New Roman" panose="02020603050405020304" pitchFamily="18" charset="0"/>
              </a:rPr>
            </a:br>
            <a:r>
              <a:rPr lang="kk-KZ" sz="2000" dirty="0" smtClean="0">
                <a:solidFill>
                  <a:srgbClr val="18065A"/>
                </a:solidFill>
                <a:latin typeface="Times New Roman" panose="02020603050405020304" pitchFamily="18" charset="0"/>
                <a:cs typeface="Times New Roman" panose="02020603050405020304" pitchFamily="18" charset="0"/>
              </a:rPr>
              <a:t>Мектепке </a:t>
            </a:r>
            <a:r>
              <a:rPr lang="kk-KZ" sz="2000" dirty="0">
                <a:solidFill>
                  <a:srgbClr val="18065A"/>
                </a:solidFill>
                <a:latin typeface="Times New Roman" panose="02020603050405020304" pitchFamily="18" charset="0"/>
                <a:cs typeface="Times New Roman" panose="02020603050405020304" pitchFamily="18" charset="0"/>
              </a:rPr>
              <a:t>дейінгі ұйымда заттық дамытушы ортаны ұйымдастыру мектеп жасына дейінгі балаларды жан-жақты, үйлесімді тәрбиелеуге мүмкіндік береді және ол ақпараттық қызметті атқарады, яғни әр зат қоршаған орта жөнінде нақты мәлімет береді, әлеуметтік тәжірибе жеткізу құралы болып табылады</a:t>
            </a:r>
            <a:r>
              <a:rPr lang="kk-KZ" sz="2000" dirty="0" smtClean="0">
                <a:solidFill>
                  <a:srgbClr val="18065A"/>
                </a:solidFill>
                <a:latin typeface="Times New Roman" panose="02020603050405020304" pitchFamily="18" charset="0"/>
                <a:cs typeface="Times New Roman" panose="02020603050405020304" pitchFamily="18" charset="0"/>
              </a:rPr>
              <a:t>.</a:t>
            </a:r>
            <a:br>
              <a:rPr lang="kk-KZ" sz="2000" dirty="0" smtClean="0">
                <a:solidFill>
                  <a:srgbClr val="18065A"/>
                </a:solidFill>
                <a:latin typeface="Times New Roman" panose="02020603050405020304" pitchFamily="18" charset="0"/>
                <a:cs typeface="Times New Roman" panose="02020603050405020304" pitchFamily="18" charset="0"/>
              </a:rPr>
            </a:br>
            <a:r>
              <a:rPr lang="kk-KZ" sz="2000" b="1" dirty="0">
                <a:solidFill>
                  <a:srgbClr val="18065A"/>
                </a:solidFill>
                <a:effectLst>
                  <a:reflection blurRad="6350" stA="55000" endA="300" endPos="45500" dir="5400000" sy="-100000" algn="bl" rotWithShape="0"/>
                </a:effectLst>
                <a:latin typeface="Times New Roman" panose="02020603050405020304" pitchFamily="18" charset="0"/>
                <a:cs typeface="Times New Roman" pitchFamily="18" charset="0"/>
              </a:rPr>
              <a:t/>
            </a:r>
            <a:br>
              <a:rPr lang="kk-KZ" sz="2000" b="1" dirty="0">
                <a:solidFill>
                  <a:srgbClr val="18065A"/>
                </a:solidFill>
                <a:effectLst>
                  <a:reflection blurRad="6350" stA="55000" endA="300" endPos="45500" dir="5400000" sy="-100000" algn="bl" rotWithShape="0"/>
                </a:effectLst>
                <a:latin typeface="Times New Roman" panose="02020603050405020304" pitchFamily="18" charset="0"/>
                <a:cs typeface="Times New Roman" pitchFamily="18" charset="0"/>
              </a:rPr>
            </a:br>
            <a:r>
              <a:rPr lang="kk-KZ" sz="2000" dirty="0">
                <a:solidFill>
                  <a:srgbClr val="18065A"/>
                </a:solidFill>
                <a:latin typeface="Times New Roman" panose="02020603050405020304" pitchFamily="18" charset="0"/>
                <a:cs typeface="Times New Roman" panose="02020603050405020304" pitchFamily="18" charset="0"/>
              </a:rPr>
              <a:t>Мектепке дейінгі баланың жеке басын және танымдық процестерін дамыту, қарым-қатынас дағдыларын және тұтастай алғанда айналадағы әлеммен әлеуметтік өзара іс-қимылын қалыптастыру баланың даму ортасын ұйымдастырумен тығыз байланысты. Дамытушы орта құру Тәрбиеленушілердің эмоционалдық және физикалық жайлылығын, жанжақты және толыққанды дамуын, балалардың әрекет түрлерін және бірге әрекет етуге қатысушыларды таңдау мүмкіндігін, ойын аймақтарының қанықтылығын, қолжетімділігін, қауіпсіздігін қамтамасыз ету үшін дамытушы орта құрылады.</a:t>
            </a:r>
            <a:br>
              <a:rPr lang="kk-KZ" sz="2000" dirty="0">
                <a:solidFill>
                  <a:srgbClr val="18065A"/>
                </a:solidFill>
                <a:latin typeface="Times New Roman" panose="02020603050405020304" pitchFamily="18" charset="0"/>
                <a:cs typeface="Times New Roman" panose="02020603050405020304" pitchFamily="18" charset="0"/>
              </a:rPr>
            </a:br>
            <a:endParaRPr lang="ru-RU" sz="2000" b="1" dirty="0">
              <a:solidFill>
                <a:srgbClr val="18065A"/>
              </a:solidFill>
              <a:effectLst>
                <a:reflection blurRad="6350" stA="55000" endA="300" endPos="45500" dir="5400000" sy="-100000" algn="bl" rotWithShape="0"/>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xmlns="" val="3376862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xmlns="" id="{5CE92DA6-856F-4FE1-817B-4BD41186352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771800" y="2852936"/>
            <a:ext cx="3240360" cy="2357489"/>
          </a:xfrm>
          <a:prstGeom prst="rect">
            <a:avLst/>
          </a:prstGeom>
          <a:ln>
            <a:noFill/>
          </a:ln>
          <a:effectLst>
            <a:softEdge rad="112500"/>
          </a:effectLst>
        </p:spPr>
      </p:pic>
      <p:graphicFrame>
        <p:nvGraphicFramePr>
          <p:cNvPr id="3" name="Схема 2">
            <a:extLst>
              <a:ext uri="{FF2B5EF4-FFF2-40B4-BE49-F238E27FC236}">
                <a16:creationId xmlns:a16="http://schemas.microsoft.com/office/drawing/2014/main" xmlns="" id="{9384C4F2-07FB-4402-ABE8-D79B665F2F90}"/>
              </a:ext>
            </a:extLst>
          </p:cNvPr>
          <p:cNvGraphicFramePr/>
          <p:nvPr>
            <p:extLst>
              <p:ext uri="{D42A27DB-BD31-4B8C-83A1-F6EECF244321}">
                <p14:modId xmlns:p14="http://schemas.microsoft.com/office/powerpoint/2010/main" xmlns="" val="3485679255"/>
              </p:ext>
            </p:extLst>
          </p:nvPr>
        </p:nvGraphicFramePr>
        <p:xfrm>
          <a:off x="0" y="-99392"/>
          <a:ext cx="9144000" cy="6741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777909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xmlns="" id="{9C3774D8-BD7A-4C8A-AA64-AF3D3B9E0F68}"/>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4657" y="1988840"/>
            <a:ext cx="9039537" cy="4612180"/>
          </a:xfrm>
          <a:prstGeom prst="rect">
            <a:avLst/>
          </a:prstGeom>
        </p:spPr>
      </p:pic>
      <p:sp>
        <p:nvSpPr>
          <p:cNvPr id="3" name="Заголовок 2"/>
          <p:cNvSpPr>
            <a:spLocks noGrp="1"/>
          </p:cNvSpPr>
          <p:nvPr>
            <p:ph type="title"/>
          </p:nvPr>
        </p:nvSpPr>
        <p:spPr>
          <a:xfrm>
            <a:off x="755576" y="165382"/>
            <a:ext cx="8021060" cy="383298"/>
          </a:xfrm>
        </p:spPr>
        <p:txBody>
          <a:bodyPr>
            <a:noAutofit/>
          </a:bodyPr>
          <a:lstStyle/>
          <a:p>
            <a:pPr lvl="0" algn="ctr"/>
            <a:r>
              <a:rPr lang="ru-RU"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r>
            <a:br>
              <a:rPr lang="ru-RU"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r>
              <a:rPr lang="ru-RU"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r>
            <a:br>
              <a:rPr lang="ru-RU"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r>
              <a:rPr lang="kk-KZ" sz="3200" b="1" dirty="0">
                <a:solidFill>
                  <a:srgbClr val="002060"/>
                </a:solidFill>
                <a:effectLst>
                  <a:reflection blurRad="6350" stA="55000" endA="300" endPos="45500" dir="5400000" sy="-100000" algn="bl" rotWithShape="0"/>
                </a:effectLst>
                <a:highlight>
                  <a:srgbClr val="000000"/>
                </a:highlight>
                <a:latin typeface="Times New Roman" panose="02020603050405020304" pitchFamily="18" charset="0"/>
                <a:cs typeface="Times New Roman" pitchFamily="18" charset="0"/>
              </a:rPr>
              <a:t/>
            </a:r>
            <a:br>
              <a:rPr lang="kk-KZ" sz="3200" b="1" dirty="0">
                <a:solidFill>
                  <a:srgbClr val="002060"/>
                </a:solidFill>
                <a:effectLst>
                  <a:reflection blurRad="6350" stA="55000" endA="300" endPos="45500" dir="5400000" sy="-100000" algn="bl" rotWithShape="0"/>
                </a:effectLst>
                <a:highlight>
                  <a:srgbClr val="000000"/>
                </a:highlight>
                <a:latin typeface="Times New Roman" panose="02020603050405020304" pitchFamily="18" charset="0"/>
                <a:cs typeface="Times New Roman" pitchFamily="18" charset="0"/>
              </a:rPr>
            </a:br>
            <a:r>
              <a:rPr lang="ru-RU" sz="3200" b="1" dirty="0">
                <a:ln>
                  <a:solidFill>
                    <a:srgbClr val="00B050"/>
                  </a:solidFill>
                </a:ln>
                <a:solidFill>
                  <a:srgbClr val="002060"/>
                </a:solidFill>
                <a:effectLst>
                  <a:reflection blurRad="6350" stA="55000" endA="300" endPos="45500" dir="5400000" sy="-100000" algn="bl" rotWithShape="0"/>
                </a:effectLst>
                <a:latin typeface="Times New Roman" panose="02020603050405020304" pitchFamily="18" charset="0"/>
                <a:cs typeface="Times New Roman" pitchFamily="18" charset="0"/>
              </a:rPr>
              <a:t> </a:t>
            </a:r>
            <a:r>
              <a:rPr lang="kk-KZ" sz="3200" b="1" dirty="0">
                <a:solidFill>
                  <a:srgbClr val="002060"/>
                </a:solidFill>
                <a:effectLst>
                  <a:reflection blurRad="6350" stA="55000" endA="300" endPos="45500" dir="5400000" sy="-100000" algn="bl" rotWithShape="0"/>
                </a:effectLst>
                <a:latin typeface="Times New Roman" panose="02020603050405020304" pitchFamily="18" charset="0"/>
                <a:cs typeface="Times New Roman" pitchFamily="18" charset="0"/>
              </a:rPr>
              <a:t/>
            </a:r>
            <a:br>
              <a:rPr lang="kk-KZ" sz="3200" b="1" dirty="0">
                <a:solidFill>
                  <a:srgbClr val="002060"/>
                </a:solidFill>
                <a:effectLst>
                  <a:reflection blurRad="6350" stA="55000" endA="300" endPos="45500" dir="5400000" sy="-100000" algn="bl" rotWithShape="0"/>
                </a:effectLst>
                <a:latin typeface="Times New Roman" panose="02020603050405020304" pitchFamily="18" charset="0"/>
                <a:cs typeface="Times New Roman" pitchFamily="18" charset="0"/>
              </a:rPr>
            </a:br>
            <a:endParaRPr lang="ru-RU" sz="3200" b="1" dirty="0">
              <a:solidFill>
                <a:srgbClr val="002060"/>
              </a:solidFill>
              <a:effectLst>
                <a:reflection blurRad="6350" stA="55000" endA="300" endPos="45500" dir="5400000" sy="-100000" algn="bl" rotWithShape="0"/>
              </a:effectLst>
              <a:latin typeface="Times New Roman" panose="02020603050405020304" pitchFamily="18" charset="0"/>
              <a:cs typeface="Times New Roman" pitchFamily="18" charset="0"/>
            </a:endParaRPr>
          </a:p>
        </p:txBody>
      </p:sp>
      <p:sp>
        <p:nvSpPr>
          <p:cNvPr id="5" name="Прямоугольник 4"/>
          <p:cNvSpPr/>
          <p:nvPr/>
        </p:nvSpPr>
        <p:spPr>
          <a:xfrm>
            <a:off x="611560" y="691041"/>
            <a:ext cx="8352928" cy="5189113"/>
          </a:xfrm>
          <a:prstGeom prst="rect">
            <a:avLst/>
          </a:prstGeom>
        </p:spPr>
        <p:txBody>
          <a:bodyPr wrap="square">
            <a:spAutoFit/>
          </a:bodyPr>
          <a:lstStyle/>
          <a:p>
            <a:pPr>
              <a:lnSpc>
                <a:spcPct val="115000"/>
              </a:lnSpc>
              <a:spcAft>
                <a:spcPts val="1000"/>
              </a:spcAft>
            </a:pPr>
            <a:r>
              <a:rPr lang="kk-KZ"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Кез келген мектепке дейінгі ұйымның заттық дамытушы ортасы оның материалдық базасының ақпараттық көрінісі болып табылады. Әр топтағы балалардың жас ерекшелігіне сәйкес құрылған орта біртұтас күн реттілімінде білім беру, дамытушы, тәрбиелеуші, ынталандырушы, ұйымдастырушы, коммуникативтік функцияларды атқарады. Балабақшада заттық-кеңістік дамытушы ортаны ұйымдастыру барысында мектепке дейінгі ұйым педагогтарының барлығының креативті идеялары қажет. Себебі ойыншықтардың алуандығы бала дамуының негізгі шарты болып табылмайды. Педагогтар орта құру барысында ең алдымен оның дамытушы сипатына мән беру керек.</a:t>
            </a:r>
            <a:br>
              <a:rPr lang="kk-KZ"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kk-KZ"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Осы талаптарға орай балабақша тәрбиешілеріне топта заттық-дамытушы орта құру үшін әдістемелік көмек, бағыт беріледі. Өйткені, әр тәрбиеші өз тобының ерекшелігін айқындап, балалардың жас ерекшелігін ескеріп және білім салаларының мазмұнына сәйкес келетін ойындар мен құралдарды жинақтап білуі </a:t>
            </a:r>
            <a:r>
              <a:rPr lang="kk-KZ"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тиіс.</a:t>
            </a:r>
            <a:r>
              <a:rPr lang="kk-KZ" dirty="0" smtClean="0">
                <a:latin typeface="Times New Roman" panose="02020603050405020304" pitchFamily="18" charset="0"/>
                <a:ea typeface="Calibri" panose="020F0502020204030204" pitchFamily="34" charset="0"/>
                <a:cs typeface="Times New Roman" panose="02020603050405020304" pitchFamily="18" charset="0"/>
              </a:rPr>
              <a:t>Ойыншық </a:t>
            </a:r>
            <a:r>
              <a:rPr lang="kk-KZ" dirty="0">
                <a:latin typeface="Times New Roman" panose="02020603050405020304" pitchFamily="18" charset="0"/>
                <a:ea typeface="Calibri" panose="020F0502020204030204" pitchFamily="34" charset="0"/>
                <a:cs typeface="Times New Roman" panose="02020603050405020304" pitchFamily="18" charset="0"/>
              </a:rPr>
              <a:t>ойынды өмірге келтіреді, ал ойын дамып, жаңа ойыншықтарды талап етеді. Ойыншық танымдық қатынаста бала үшін </a:t>
            </a:r>
            <a:r>
              <a:rPr lang="kk-KZ" dirty="0" smtClean="0">
                <a:latin typeface="Times New Roman" panose="02020603050405020304" pitchFamily="18" charset="0"/>
                <a:ea typeface="Calibri" panose="020F0502020204030204" pitchFamily="34" charset="0"/>
                <a:cs typeface="Times New Roman" panose="02020603050405020304" pitchFamily="18" charset="0"/>
              </a:rPr>
              <a:t>қоршағн </a:t>
            </a:r>
            <a:r>
              <a:rPr lang="kk-KZ" dirty="0">
                <a:latin typeface="Times New Roman" panose="02020603050405020304" pitchFamily="18" charset="0"/>
                <a:ea typeface="Calibri" panose="020F0502020204030204" pitchFamily="34" charset="0"/>
                <a:cs typeface="Times New Roman" panose="02020603050405020304" pitchFamily="18" charset="0"/>
              </a:rPr>
              <a:t>материалдық шынайылықтың жалпылама эталоны ретінде шығады.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580538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064A7A5A-EF13-49E3-B32E-45CF2A962C9D}"/>
              </a:ext>
            </a:extLst>
          </p:cNvPr>
          <p:cNvSpPr txBox="1"/>
          <p:nvPr/>
        </p:nvSpPr>
        <p:spPr>
          <a:xfrm>
            <a:off x="683568" y="764704"/>
            <a:ext cx="8136904" cy="4708981"/>
          </a:xfrm>
          <a:prstGeom prst="rect">
            <a:avLst/>
          </a:prstGeom>
          <a:noFill/>
          <a:effectLst>
            <a:outerShdw blurRad="50800" dist="50800" dir="5400000" algn="ctr" rotWithShape="0">
              <a:srgbClr val="000000">
                <a:alpha val="98000"/>
              </a:srgbClr>
            </a:outerShdw>
          </a:effectLst>
        </p:spPr>
        <p:txBody>
          <a:bodyPr wrap="square">
            <a:spAutoFit/>
          </a:bodyPr>
          <a:lstStyle/>
          <a:p>
            <a:r>
              <a:rPr lang="kk-KZ" sz="2800" b="1" dirty="0">
                <a:solidFill>
                  <a:srgbClr val="4F6228"/>
                </a:solidFill>
                <a:latin typeface="Times New Roman" panose="02020603050405020304" pitchFamily="18" charset="0"/>
                <a:cs typeface="Times New Roman" panose="02020603050405020304" pitchFamily="18" charset="0"/>
              </a:rPr>
              <a:t>Балабақшада төмендегідей орталарды ұйымдастыру </a:t>
            </a:r>
            <a:r>
              <a:rPr lang="kk-KZ" sz="2800" b="1" dirty="0" smtClean="0">
                <a:solidFill>
                  <a:srgbClr val="4F6228"/>
                </a:solidFill>
                <a:latin typeface="Times New Roman" panose="02020603050405020304" pitchFamily="18" charset="0"/>
                <a:cs typeface="Times New Roman" panose="02020603050405020304" pitchFamily="18" charset="0"/>
              </a:rPr>
              <a:t>қажет</a:t>
            </a:r>
          </a:p>
          <a:p>
            <a:endParaRPr lang="kk-KZ" sz="2800" b="1" dirty="0">
              <a:solidFill>
                <a:srgbClr val="18065A"/>
              </a:solidFill>
              <a:latin typeface="Times New Roman" panose="02020603050405020304" pitchFamily="18" charset="0"/>
              <a:cs typeface="Times New Roman" panose="02020603050405020304" pitchFamily="18" charset="0"/>
            </a:endParaRPr>
          </a:p>
          <a:p>
            <a:r>
              <a:rPr lang="kk-KZ" sz="2400" dirty="0">
                <a:solidFill>
                  <a:srgbClr val="002060"/>
                </a:solidFill>
                <a:latin typeface="Times New Roman" panose="02020603050405020304" pitchFamily="18" charset="0"/>
                <a:cs typeface="Times New Roman" panose="02020603050405020304" pitchFamily="18" charset="0"/>
              </a:rPr>
              <a:t>Білім беру аймағы – оқу іс-әрекетіне (сенсорика, айналамен таныстыру, сөйлеуді дамыту т.б.) қолжетімді материалдар орналастырылған бұрыш;</a:t>
            </a:r>
            <a:endParaRPr lang="ru-RU" sz="2400" dirty="0">
              <a:solidFill>
                <a:srgbClr val="002060"/>
              </a:solidFill>
              <a:latin typeface="Times New Roman" panose="02020603050405020304" pitchFamily="18" charset="0"/>
              <a:cs typeface="Times New Roman" panose="02020603050405020304" pitchFamily="18" charset="0"/>
            </a:endParaRPr>
          </a:p>
          <a:p>
            <a:r>
              <a:rPr lang="kk-KZ" sz="2400" dirty="0">
                <a:solidFill>
                  <a:srgbClr val="002060"/>
                </a:solidFill>
                <a:latin typeface="Times New Roman" panose="02020603050405020304" pitchFamily="18" charset="0"/>
                <a:cs typeface="Times New Roman" panose="02020603050405020304" pitchFamily="18" charset="0"/>
              </a:rPr>
              <a:t>Құрастыру, музыка аймақтары;</a:t>
            </a:r>
            <a:endParaRPr lang="ru-RU" sz="2400" dirty="0">
              <a:solidFill>
                <a:srgbClr val="002060"/>
              </a:solidFill>
              <a:latin typeface="Times New Roman" panose="02020603050405020304" pitchFamily="18" charset="0"/>
              <a:cs typeface="Times New Roman" panose="02020603050405020304" pitchFamily="18" charset="0"/>
            </a:endParaRPr>
          </a:p>
          <a:p>
            <a:r>
              <a:rPr lang="kk-KZ" sz="2400" dirty="0">
                <a:solidFill>
                  <a:srgbClr val="002060"/>
                </a:solidFill>
                <a:latin typeface="Times New Roman" panose="02020603050405020304" pitchFamily="18" charset="0"/>
                <a:cs typeface="Times New Roman" panose="02020603050405020304" pitchFamily="18" charset="0"/>
              </a:rPr>
              <a:t>Театр (көркем әдебиет және сөйлеуді дамыту) бұрышы;</a:t>
            </a:r>
            <a:endParaRPr lang="ru-RU" sz="2400" dirty="0">
              <a:solidFill>
                <a:srgbClr val="002060"/>
              </a:solidFill>
              <a:latin typeface="Times New Roman" panose="02020603050405020304" pitchFamily="18" charset="0"/>
              <a:cs typeface="Times New Roman" panose="02020603050405020304" pitchFamily="18" charset="0"/>
            </a:endParaRPr>
          </a:p>
          <a:p>
            <a:r>
              <a:rPr lang="ru-RU" sz="2400" dirty="0" err="1">
                <a:solidFill>
                  <a:srgbClr val="002060"/>
                </a:solidFill>
                <a:latin typeface="Times New Roman" panose="02020603050405020304" pitchFamily="18" charset="0"/>
                <a:cs typeface="Times New Roman" panose="02020603050405020304" pitchFamily="18" charset="0"/>
              </a:rPr>
              <a:t>Ойын</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бұрыштары</a:t>
            </a:r>
            <a:r>
              <a:rPr lang="ru-RU" sz="2400" dirty="0">
                <a:solidFill>
                  <a:srgbClr val="002060"/>
                </a:solidFill>
                <a:latin typeface="Times New Roman" panose="02020603050405020304" pitchFamily="18" charset="0"/>
                <a:cs typeface="Times New Roman" panose="02020603050405020304" pitchFamily="18" charset="0"/>
              </a:rPr>
              <a:t>;</a:t>
            </a:r>
            <a:r>
              <a:rPr lang="kk-KZ" sz="2400" dirty="0">
                <a:solidFill>
                  <a:srgbClr val="002060"/>
                </a:solidFill>
                <a:latin typeface="Times New Roman" panose="02020603050405020304" pitchFamily="18" charset="0"/>
                <a:cs typeface="Times New Roman" panose="02020603050405020304" pitchFamily="18" charset="0"/>
              </a:rPr>
              <a:t/>
            </a:r>
            <a:br>
              <a:rPr lang="kk-KZ" sz="2400" dirty="0">
                <a:solidFill>
                  <a:srgbClr val="002060"/>
                </a:solidFill>
                <a:latin typeface="Times New Roman" panose="02020603050405020304" pitchFamily="18" charset="0"/>
                <a:cs typeface="Times New Roman" panose="02020603050405020304" pitchFamily="18" charset="0"/>
              </a:rPr>
            </a:br>
            <a:r>
              <a:rPr lang="ru-RU" sz="2400" dirty="0" err="1">
                <a:solidFill>
                  <a:srgbClr val="002060"/>
                </a:solidFill>
                <a:latin typeface="Times New Roman" panose="02020603050405020304" pitchFamily="18" charset="0"/>
                <a:cs typeface="Times New Roman" panose="02020603050405020304" pitchFamily="18" charset="0"/>
              </a:rPr>
              <a:t>Кішкене</a:t>
            </a:r>
            <a:r>
              <a:rPr lang="ru-RU" sz="2400" dirty="0">
                <a:solidFill>
                  <a:srgbClr val="002060"/>
                </a:solidFill>
                <a:latin typeface="Times New Roman" panose="02020603050405020304" pitchFamily="18" charset="0"/>
                <a:cs typeface="Times New Roman" panose="02020603050405020304" pitchFamily="18" charset="0"/>
              </a:rPr>
              <a:t> стадион;</a:t>
            </a:r>
            <a:r>
              <a:rPr lang="kk-KZ" sz="2400" dirty="0">
                <a:solidFill>
                  <a:srgbClr val="002060"/>
                </a:solidFill>
                <a:latin typeface="Times New Roman" panose="02020603050405020304" pitchFamily="18" charset="0"/>
                <a:cs typeface="Times New Roman" panose="02020603050405020304" pitchFamily="18" charset="0"/>
              </a:rPr>
              <a:t/>
            </a:r>
            <a:br>
              <a:rPr lang="kk-KZ" sz="2400" dirty="0">
                <a:solidFill>
                  <a:srgbClr val="002060"/>
                </a:solidFill>
                <a:latin typeface="Times New Roman" panose="02020603050405020304" pitchFamily="18" charset="0"/>
                <a:cs typeface="Times New Roman" panose="02020603050405020304" pitchFamily="18" charset="0"/>
              </a:rPr>
            </a:br>
            <a:r>
              <a:rPr lang="ru-RU" sz="2400" dirty="0" err="1">
                <a:solidFill>
                  <a:srgbClr val="002060"/>
                </a:solidFill>
                <a:latin typeface="Times New Roman" panose="02020603050405020304" pitchFamily="18" charset="0"/>
                <a:cs typeface="Times New Roman" panose="02020603050405020304" pitchFamily="18" charset="0"/>
              </a:rPr>
              <a:t>Табиғат</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бұрышы</a:t>
            </a:r>
            <a:r>
              <a:rPr lang="ru-RU" sz="2400" dirty="0">
                <a:solidFill>
                  <a:srgbClr val="002060"/>
                </a:solidFill>
                <a:latin typeface="Times New Roman" panose="02020603050405020304" pitchFamily="18" charset="0"/>
                <a:cs typeface="Times New Roman" panose="02020603050405020304" pitchFamily="18" charset="0"/>
              </a:rPr>
              <a:t>;</a:t>
            </a:r>
          </a:p>
          <a:p>
            <a:r>
              <a:rPr lang="ru-RU" sz="2400" b="1" dirty="0" err="1">
                <a:solidFill>
                  <a:srgbClr val="002060"/>
                </a:solidFill>
                <a:latin typeface="Times New Roman" panose="02020603050405020304" pitchFamily="18" charset="0"/>
                <a:cs typeface="Times New Roman" panose="02020603050405020304" pitchFamily="18" charset="0"/>
              </a:rPr>
              <a:t>Оңашалау</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бұрыштары</a:t>
            </a:r>
            <a:r>
              <a:rPr lang="ru-RU" sz="2400" b="1"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xmlns="" val="2800735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xmlns="" id="{EB781A3A-F013-4662-B89F-0CD6AAAA9FA3}"/>
              </a:ext>
            </a:extLst>
          </p:cNvPr>
          <p:cNvSpPr/>
          <p:nvPr/>
        </p:nvSpPr>
        <p:spPr>
          <a:xfrm>
            <a:off x="539552" y="-243408"/>
            <a:ext cx="8208912" cy="1200329"/>
          </a:xfrm>
          <a:prstGeom prst="rect">
            <a:avLst/>
          </a:prstGeom>
          <a:noFill/>
        </p:spPr>
        <p:txBody>
          <a:bodyPr wrap="square" lIns="91440" tIns="45720" rIns="91440" bIns="45720">
            <a:spAutoFit/>
          </a:bodyPr>
          <a:lstStyle/>
          <a:p>
            <a:pPr algn="ctr"/>
            <a:r>
              <a:rPr lang="kk-KZ"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a:t>
            </a:r>
            <a:r>
              <a:rPr lang="kk-KZ" sz="4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a:t>
            </a:r>
            <a:r>
              <a:rPr lang="kk-KZ"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Д</a:t>
            </a:r>
            <a:r>
              <a:rPr lang="kk-KZ" sz="4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амытушы орта»</a:t>
            </a:r>
            <a:endParaRPr lang="ru-RU"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pic>
        <p:nvPicPr>
          <p:cNvPr id="11" name="Рисунок 10" descr="C:\Users\77051\AppData\Local\Packages\5319275A.WhatsAppDesktop_cv1g1gvanyjgm\TempState\A41B3BB3E6B050B6C9067C67F663B915\Изображение WhatsApp 2025-02-11 в 10.16.53_86ca6087.jpg"/>
          <p:cNvPicPr/>
          <p:nvPr/>
        </p:nvPicPr>
        <p:blipFill>
          <a:blip r:embed="rId2" cstate="print"/>
          <a:srcRect/>
          <a:stretch>
            <a:fillRect/>
          </a:stretch>
        </p:blipFill>
        <p:spPr bwMode="auto">
          <a:xfrm>
            <a:off x="491204" y="4196377"/>
            <a:ext cx="4032447" cy="2661624"/>
          </a:xfrm>
          <a:prstGeom prst="rect">
            <a:avLst/>
          </a:prstGeom>
          <a:noFill/>
          <a:ln w="9525">
            <a:noFill/>
            <a:miter lim="800000"/>
            <a:headEnd/>
            <a:tailEnd/>
          </a:ln>
        </p:spPr>
      </p:pic>
      <p:pic>
        <p:nvPicPr>
          <p:cNvPr id="12" name="Рисунок 11" descr="C:\Users\77051\AppData\Local\Packages\5319275A.WhatsAppDesktop_cv1g1gvanyjgm\TempState\BD85282513DA4089C441926E1975898C\Изображение WhatsApp 2025-02-11 в 10.16.52_9a90d71f.jpg"/>
          <p:cNvPicPr/>
          <p:nvPr/>
        </p:nvPicPr>
        <p:blipFill>
          <a:blip r:embed="rId3" cstate="print"/>
          <a:srcRect/>
          <a:stretch>
            <a:fillRect/>
          </a:stretch>
        </p:blipFill>
        <p:spPr bwMode="auto">
          <a:xfrm>
            <a:off x="5292080" y="4319842"/>
            <a:ext cx="3688870" cy="2450529"/>
          </a:xfrm>
          <a:prstGeom prst="rect">
            <a:avLst/>
          </a:prstGeom>
          <a:noFill/>
          <a:ln w="9525">
            <a:noFill/>
            <a:miter lim="800000"/>
            <a:headEnd/>
            <a:tailEnd/>
          </a:ln>
        </p:spPr>
      </p:pic>
      <p:pic>
        <p:nvPicPr>
          <p:cNvPr id="13" name="Рисунок 12" descr="C:\Users\77051\AppData\Local\Packages\5319275A.WhatsAppDesktop_cv1g1gvanyjgm\TempState\5D4AE76F053F8F2516AD12961EF7FE97\Изображение WhatsApp 2025-02-11 в 10.23.37_9e3e3ad2.jpg"/>
          <p:cNvPicPr/>
          <p:nvPr/>
        </p:nvPicPr>
        <p:blipFill>
          <a:blip r:embed="rId4" cstate="print"/>
          <a:srcRect/>
          <a:stretch>
            <a:fillRect/>
          </a:stretch>
        </p:blipFill>
        <p:spPr bwMode="auto">
          <a:xfrm>
            <a:off x="1835696" y="971211"/>
            <a:ext cx="5375910" cy="3225166"/>
          </a:xfrm>
          <a:prstGeom prst="rect">
            <a:avLst/>
          </a:prstGeom>
          <a:noFill/>
          <a:ln w="9525">
            <a:noFill/>
            <a:miter lim="800000"/>
            <a:headEnd/>
            <a:tailEnd/>
          </a:ln>
        </p:spPr>
      </p:pic>
    </p:spTree>
    <p:extLst>
      <p:ext uri="{BB962C8B-B14F-4D97-AF65-F5344CB8AC3E}">
        <p14:creationId xmlns:p14="http://schemas.microsoft.com/office/powerpoint/2010/main" xmlns="" val="3814713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9" y="260648"/>
            <a:ext cx="7920880" cy="2016224"/>
          </a:xfrm>
        </p:spPr>
        <p:txBody>
          <a:bodyPr>
            <a:normAutofit fontScale="90000"/>
          </a:bodyPr>
          <a:lstStyle/>
          <a:p>
            <a:r>
              <a:rPr lang="kk-KZ" sz="2700" dirty="0">
                <a:solidFill>
                  <a:srgbClr val="18065A"/>
                </a:solidFill>
                <a:latin typeface="Times New Roman" panose="02020603050405020304" pitchFamily="18" charset="0"/>
                <a:cs typeface="Times New Roman" panose="02020603050405020304" pitchFamily="18" charset="0"/>
              </a:rPr>
              <a:t>Баланы қоршаған дамытушы ортада бала да өзінің заттық әлемінде шығармашыл бола алатындай мүмкіндік туғызу керек, сонда ғана ересектермен, құрдастармен өзара әркеттестік үрдісіне өзінің жеке басының тұлғалық –дамытушы шығармашылығы қалыптасады. </a:t>
            </a:r>
            <a:r>
              <a:rPr lang="ru-RU" dirty="0">
                <a:solidFill>
                  <a:srgbClr val="18065A"/>
                </a:solidFill>
              </a:rPr>
              <a:t/>
            </a:r>
            <a:br>
              <a:rPr lang="ru-RU" dirty="0">
                <a:solidFill>
                  <a:srgbClr val="18065A"/>
                </a:solidFill>
              </a:rPr>
            </a:br>
            <a:endParaRPr lang="ru-RU" dirty="0">
              <a:solidFill>
                <a:srgbClr val="18065A"/>
              </a:solidFill>
            </a:endParaRPr>
          </a:p>
        </p:txBody>
      </p:sp>
      <p:pic>
        <p:nvPicPr>
          <p:cNvPr id="4" name="Рисунок 3" descr="C:\Users\77051\AppData\Local\Packages\5319275A.WhatsAppDesktop_cv1g1gvanyjgm\TempState\54FDA78AA8A09B4D77B5AAEC57B75028\Изображение WhatsApp 2025-02-11 в 10.16.46_02305165.jpg"/>
          <p:cNvPicPr/>
          <p:nvPr/>
        </p:nvPicPr>
        <p:blipFill>
          <a:blip r:embed="rId2" cstate="print"/>
          <a:srcRect/>
          <a:stretch>
            <a:fillRect/>
          </a:stretch>
        </p:blipFill>
        <p:spPr bwMode="auto">
          <a:xfrm>
            <a:off x="323528" y="2492896"/>
            <a:ext cx="7488832" cy="4248472"/>
          </a:xfrm>
          <a:prstGeom prst="rect">
            <a:avLst/>
          </a:prstGeom>
          <a:noFill/>
          <a:ln w="9525">
            <a:noFill/>
            <a:miter lim="800000"/>
            <a:headEnd/>
            <a:tailEnd/>
          </a:ln>
        </p:spPr>
      </p:pic>
    </p:spTree>
    <p:extLst>
      <p:ext uri="{BB962C8B-B14F-4D97-AF65-F5344CB8AC3E}">
        <p14:creationId xmlns:p14="http://schemas.microsoft.com/office/powerpoint/2010/main" xmlns="" val="19498978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91C58B3-4154-4816-9575-316C3EBC9703}"/>
              </a:ext>
            </a:extLst>
          </p:cNvPr>
          <p:cNvSpPr>
            <a:spLocks noGrp="1"/>
          </p:cNvSpPr>
          <p:nvPr>
            <p:ph type="title"/>
          </p:nvPr>
        </p:nvSpPr>
        <p:spPr>
          <a:xfrm>
            <a:off x="179512" y="188640"/>
            <a:ext cx="8784976" cy="1512168"/>
          </a:xfrm>
        </p:spPr>
        <p:txBody>
          <a:bodyPr>
            <a:noAutofit/>
          </a:bodyPr>
          <a:lstStyle/>
          <a:p>
            <a:r>
              <a:rPr lang="kk-KZ" sz="2000" dirty="0">
                <a:solidFill>
                  <a:srgbClr val="18065A"/>
                </a:solidFill>
                <a:latin typeface="Times New Roman" panose="02020603050405020304" pitchFamily="18" charset="0"/>
                <a:cs typeface="Times New Roman" panose="02020603050405020304" pitchFamily="18" charset="0"/>
              </a:rPr>
              <a:t>Заттық-дамытушы ортаны құруда шығармашылық идеяларда шек жоқ, дегенмен ең бастысы баланың жас ерекшелігі, қызығушылығы және осы ортада өзін еркін сезініп, орта материалдарын қолдана алуына мүмкіндік берілуі маңызды шарт.</a:t>
            </a:r>
            <a:r>
              <a:rPr lang="ru-RU" sz="2000" dirty="0">
                <a:solidFill>
                  <a:srgbClr val="18065A"/>
                </a:solidFill>
                <a:latin typeface="Times New Roman" panose="02020603050405020304" pitchFamily="18" charset="0"/>
                <a:cs typeface="Times New Roman" panose="02020603050405020304" pitchFamily="18" charset="0"/>
              </a:rPr>
              <a:t/>
            </a:r>
            <a:br>
              <a:rPr lang="ru-RU" sz="2000" dirty="0">
                <a:solidFill>
                  <a:srgbClr val="18065A"/>
                </a:solidFill>
                <a:latin typeface="Times New Roman" panose="02020603050405020304" pitchFamily="18" charset="0"/>
                <a:cs typeface="Times New Roman" panose="02020603050405020304" pitchFamily="18" charset="0"/>
              </a:rPr>
            </a:br>
            <a:endParaRPr lang="ru-RU" sz="2000" dirty="0">
              <a:solidFill>
                <a:srgbClr val="18065A"/>
              </a:solidFill>
              <a:latin typeface="Times New Roman" panose="02020603050405020304" pitchFamily="18" charset="0"/>
              <a:cs typeface="Times New Roman" panose="02020603050405020304" pitchFamily="18" charset="0"/>
            </a:endParaRPr>
          </a:p>
        </p:txBody>
      </p:sp>
      <p:pic>
        <p:nvPicPr>
          <p:cNvPr id="4" name="Рисунок 3" descr="C:\Users\77051\AppData\Local\Packages\5319275A.WhatsAppDesktop_cv1g1gvanyjgm\TempState\2E0ACA891F2A8AEDF265EDF533A6D9A8\Изображение WhatsApp 2025-02-11 в 10.16.41_7abcfc60.jpg"/>
          <p:cNvPicPr/>
          <p:nvPr/>
        </p:nvPicPr>
        <p:blipFill>
          <a:blip r:embed="rId2" cstate="print"/>
          <a:srcRect/>
          <a:stretch>
            <a:fillRect/>
          </a:stretch>
        </p:blipFill>
        <p:spPr bwMode="auto">
          <a:xfrm>
            <a:off x="683568" y="1988840"/>
            <a:ext cx="7444474" cy="4608512"/>
          </a:xfrm>
          <a:prstGeom prst="rect">
            <a:avLst/>
          </a:prstGeom>
          <a:noFill/>
          <a:ln w="9525">
            <a:noFill/>
            <a:miter lim="800000"/>
            <a:headEnd/>
            <a:tailEnd/>
          </a:ln>
        </p:spPr>
      </p:pic>
    </p:spTree>
    <p:extLst>
      <p:ext uri="{BB962C8B-B14F-4D97-AF65-F5344CB8AC3E}">
        <p14:creationId xmlns:p14="http://schemas.microsoft.com/office/powerpoint/2010/main" xmlns="" val="16849003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xmlns="" id="{EB781A3A-F013-4662-B89F-0CD6AAAA9FA3}"/>
              </a:ext>
            </a:extLst>
          </p:cNvPr>
          <p:cNvSpPr/>
          <p:nvPr/>
        </p:nvSpPr>
        <p:spPr>
          <a:xfrm>
            <a:off x="323528" y="332656"/>
            <a:ext cx="8352928" cy="830997"/>
          </a:xfrm>
          <a:prstGeom prst="rect">
            <a:avLst/>
          </a:prstGeom>
          <a:noFill/>
        </p:spPr>
        <p:txBody>
          <a:bodyPr wrap="square" lIns="91440" tIns="45720" rIns="91440" bIns="45720">
            <a:spAutoFit/>
          </a:bodyPr>
          <a:lstStyle/>
          <a:p>
            <a:pPr algn="ctr"/>
            <a:endParaRPr lang="ru-RU"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5FC925A6-91F9-42A2-BEA2-2352A1AB8828}"/>
              </a:ext>
            </a:extLst>
          </p:cNvPr>
          <p:cNvSpPr txBox="1"/>
          <p:nvPr/>
        </p:nvSpPr>
        <p:spPr>
          <a:xfrm>
            <a:off x="4427984" y="1412776"/>
            <a:ext cx="3816424" cy="4708981"/>
          </a:xfrm>
          <a:prstGeom prst="rect">
            <a:avLst/>
          </a:prstGeom>
          <a:noFill/>
        </p:spPr>
        <p:txBody>
          <a:bodyPr wrap="square">
            <a:spAutoFit/>
          </a:bodyPr>
          <a:lstStyle/>
          <a:p>
            <a:pPr algn="ctr"/>
            <a:r>
              <a:rPr lang="kk-KZ" sz="2000" dirty="0">
                <a:latin typeface="Times New Roman" panose="02020603050405020304" pitchFamily="18" charset="0"/>
                <a:cs typeface="Times New Roman" panose="02020603050405020304" pitchFamily="18" charset="0"/>
              </a:rPr>
              <a:t>Осылайша, жоғарыда баяндалған жұмысты түйіндер болсақ, балабақшада заттық-дамытушы ортаны ұйымдастыру барысында мектепке дейінгі ұйым педагогтарының күрделі, көпжоспарлы және жоғары шығармашылық қызметі қажет. Мақсатқа бағытталып ұйымдастырылған заттық-дамытушы орта баланың үйлесімді дамуы мен тәрбиеленуінде маңызды рөл атқарады.</a:t>
            </a:r>
            <a:endParaRPr lang="ru-RU" sz="2000" dirty="0">
              <a:latin typeface="Times New Roman" panose="02020603050405020304" pitchFamily="18" charset="0"/>
              <a:cs typeface="Times New Roman" panose="02020603050405020304" pitchFamily="18" charset="0"/>
            </a:endParaRPr>
          </a:p>
          <a:p>
            <a:pPr algn="ctr"/>
            <a:endParaRPr lang="en-US" sz="2000" b="1" dirty="0">
              <a:latin typeface="Times New Roman" panose="02020603050405020304" pitchFamily="18" charset="0"/>
              <a:cs typeface="Times New Roman" panose="02020603050405020304" pitchFamily="18" charset="0"/>
            </a:endParaRPr>
          </a:p>
        </p:txBody>
      </p:sp>
      <p:pic>
        <p:nvPicPr>
          <p:cNvPr id="8" name="Рисунок 7" descr="C:\Users\77051\AppData\Local\Packages\5319275A.WhatsAppDesktop_cv1g1gvanyjgm\TempState\A2D10D355CDEBC879E4FC6ECC6F63DD7\Изображение WhatsApp 2025-02-11 в 10.16.41_7415f120.jpg"/>
          <p:cNvPicPr/>
          <p:nvPr/>
        </p:nvPicPr>
        <p:blipFill>
          <a:blip r:embed="rId2" cstate="print"/>
          <a:srcRect/>
          <a:stretch>
            <a:fillRect/>
          </a:stretch>
        </p:blipFill>
        <p:spPr bwMode="auto">
          <a:xfrm>
            <a:off x="403920" y="1163652"/>
            <a:ext cx="4024064" cy="4713619"/>
          </a:xfrm>
          <a:prstGeom prst="rect">
            <a:avLst/>
          </a:prstGeom>
          <a:noFill/>
          <a:ln w="9525">
            <a:noFill/>
            <a:miter lim="800000"/>
            <a:headEnd/>
            <a:tailEnd/>
          </a:ln>
        </p:spPr>
      </p:pic>
    </p:spTree>
    <p:extLst>
      <p:ext uri="{BB962C8B-B14F-4D97-AF65-F5344CB8AC3E}">
        <p14:creationId xmlns:p14="http://schemas.microsoft.com/office/powerpoint/2010/main" xmlns="" val="1221810363"/>
      </p:ext>
    </p:extLst>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2580</TotalTime>
  <Words>460</Words>
  <Application>Microsoft Office PowerPoint</Application>
  <PresentationFormat>Экран (4:3)</PresentationFormat>
  <Paragraphs>32</Paragraphs>
  <Slides>12</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Грань</vt:lpstr>
      <vt:lpstr>    Мақсаты: Бала бойындағы танымдық қабілетін дамыту,ойлау қабілеттерін, саусақ моторикасын,логикасын қалыптастыру, ұқыптылыққа,байқампаздыққа тәрбиелеу.            </vt:lpstr>
      <vt:lpstr>                        Дамытушы орта Мектепке дейінгі ұйымда заттық дамытушы ортаны ұйымдастыру мектеп жасына дейінгі балаларды жан-жақты, үйлесімді тәрбиелеуге мүмкіндік береді және ол ақпараттық қызметті атқарады, яғни әр зат қоршаған орта жөнінде нақты мәлімет береді, әлеуметтік тәжірибе жеткізу құралы болып табылады.  Мектепке дейінгі баланың жеке басын және танымдық процестерін дамыту, қарым-қатынас дағдыларын және тұтастай алғанда айналадағы әлеммен әлеуметтік өзара іс-қимылын қалыптастыру баланың даму ортасын ұйымдастырумен тығыз байланысты. Дамытушы орта құру Тәрбиеленушілердің эмоционалдық және физикалық жайлылығын, жанжақты және толыққанды дамуын, балалардың әрекет түрлерін және бірге әрекет етуге қатысушыларды таңдау мүмкіндігін, ойын аймақтарының қанықтылығын, қолжетімділігін, қауіпсіздігін қамтамасыз ету үшін дамытушы орта құрылады. </vt:lpstr>
      <vt:lpstr>Слайд 3</vt:lpstr>
      <vt:lpstr>     </vt:lpstr>
      <vt:lpstr>Слайд 5</vt:lpstr>
      <vt:lpstr>Слайд 6</vt:lpstr>
      <vt:lpstr>Баланы қоршаған дамытушы ортада бала да өзінің заттық әлемінде шығармашыл бола алатындай мүмкіндік туғызу керек, сонда ғана ересектермен, құрдастармен өзара әркеттестік үрдісіне өзінің жеке басының тұлғалық –дамытушы шығармашылығы қалыптасады.  </vt:lpstr>
      <vt:lpstr>Заттық-дамытушы ортаны құруда шығармашылық идеяларда шек жоқ, дегенмен ең бастысы баланың жас ерекшелігі, қызығушылығы және осы ортада өзін еркін сезініп, орта материалдарын қолдана алуына мүмкіндік берілуі маңызды шарт. </vt:lpstr>
      <vt:lpstr>Слайд 9</vt:lpstr>
      <vt:lpstr>Слайд 10</vt:lpstr>
      <vt:lpstr>                              Қорытынды</vt:lpstr>
      <vt:lpstr>Назарларыңызға рахмет!</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Home</cp:lastModifiedBy>
  <cp:revision>184</cp:revision>
  <dcterms:created xsi:type="dcterms:W3CDTF">2012-07-10T02:16:55Z</dcterms:created>
  <dcterms:modified xsi:type="dcterms:W3CDTF">2025-03-04T16:33:55Z</dcterms:modified>
</cp:coreProperties>
</file>